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76" r:id="rId16"/>
    <p:sldId id="280" r:id="rId17"/>
    <p:sldId id="279" r:id="rId18"/>
    <p:sldId id="277" r:id="rId19"/>
    <p:sldId id="278" r:id="rId20"/>
    <p:sldId id="269" r:id="rId21"/>
    <p:sldId id="281" r:id="rId22"/>
    <p:sldId id="270" r:id="rId23"/>
    <p:sldId id="282" r:id="rId24"/>
    <p:sldId id="271" r:id="rId25"/>
    <p:sldId id="283" r:id="rId26"/>
    <p:sldId id="284" r:id="rId27"/>
    <p:sldId id="272" r:id="rId28"/>
    <p:sldId id="273"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varScale="1">
        <p:scale>
          <a:sx n="152" d="100"/>
          <a:sy n="152" d="100"/>
        </p:scale>
        <p:origin x="57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Reasons game developers selected for wanting libraries to collect games (n=23)</c:v>
                </c:pt>
              </c:strCache>
            </c:strRef>
          </c:tx>
          <c:spPr>
            <a:solidFill>
              <a:schemeClr val="accent1"/>
            </a:solidFill>
            <a:ln>
              <a:noFill/>
            </a:ln>
            <a:effectLst/>
          </c:spPr>
          <c:invertIfNegative val="0"/>
          <c:cat>
            <c:strRef>
              <c:f>Sheet1!$A$2:$A$5</c:f>
              <c:strCache>
                <c:ptCount val="4"/>
                <c:pt idx="0">
                  <c:v>Preserving games for posterity</c:v>
                </c:pt>
                <c:pt idx="1">
                  <c:v>Chance to reach broader audiences</c:v>
                </c:pt>
                <c:pt idx="2">
                  <c:v>New market for selling games</c:v>
                </c:pt>
                <c:pt idx="3">
                  <c:v>Provide access to those who can't afford games</c:v>
                </c:pt>
              </c:strCache>
            </c:strRef>
          </c:cat>
          <c:val>
            <c:numRef>
              <c:f>Sheet1!$B$2:$B$5</c:f>
              <c:numCache>
                <c:formatCode>General</c:formatCode>
                <c:ptCount val="4"/>
                <c:pt idx="0">
                  <c:v>22</c:v>
                </c:pt>
                <c:pt idx="1">
                  <c:v>21</c:v>
                </c:pt>
                <c:pt idx="2">
                  <c:v>10</c:v>
                </c:pt>
                <c:pt idx="3">
                  <c:v>5</c:v>
                </c:pt>
              </c:numCache>
            </c:numRef>
          </c:val>
          <c:extLst>
            <c:ext xmlns:c16="http://schemas.microsoft.com/office/drawing/2014/chart" uri="{C3380CC4-5D6E-409C-BE32-E72D297353CC}">
              <c16:uniqueId val="{00000000-659C-4646-92E0-8DCF60E436D7}"/>
            </c:ext>
          </c:extLst>
        </c:ser>
        <c:dLbls>
          <c:showLegendKey val="0"/>
          <c:showVal val="0"/>
          <c:showCatName val="0"/>
          <c:showSerName val="0"/>
          <c:showPercent val="0"/>
          <c:showBubbleSize val="0"/>
        </c:dLbls>
        <c:gapWidth val="219"/>
        <c:overlap val="-27"/>
        <c:axId val="669148432"/>
        <c:axId val="669152272"/>
      </c:barChart>
      <c:catAx>
        <c:axId val="66914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9152272"/>
        <c:crosses val="autoZero"/>
        <c:auto val="1"/>
        <c:lblAlgn val="ctr"/>
        <c:lblOffset val="100"/>
        <c:noMultiLvlLbl val="0"/>
      </c:catAx>
      <c:valAx>
        <c:axId val="669152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914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Game developers' attitudes on different access modes (n=23)</c:v>
                </c:pt>
              </c:strCache>
            </c:strRef>
          </c:tx>
          <c:spPr>
            <a:solidFill>
              <a:schemeClr val="accent1"/>
            </a:solidFill>
            <a:ln>
              <a:noFill/>
            </a:ln>
            <a:effectLst/>
          </c:spPr>
          <c:invertIfNegative val="0"/>
          <c:cat>
            <c:strRef>
              <c:f>Sheet1!$A$2:$A$6</c:f>
              <c:strCache>
                <c:ptCount val="5"/>
                <c:pt idx="0">
                  <c:v>On dedicated computers in the library</c:v>
                </c:pt>
                <c:pt idx="1">
                  <c:v>On library owned devices that circulate</c:v>
                </c:pt>
                <c:pt idx="2">
                  <c:v>On users' devices via controlled platform</c:v>
                </c:pt>
                <c:pt idx="3">
                  <c:v>Downloaded to users' devices with restrictions</c:v>
                </c:pt>
                <c:pt idx="4">
                  <c:v>Downloaded to users' devices with no restrictions</c:v>
                </c:pt>
              </c:strCache>
            </c:strRef>
          </c:cat>
          <c:val>
            <c:numRef>
              <c:f>Sheet1!$B$2:$B$6</c:f>
              <c:numCache>
                <c:formatCode>General</c:formatCode>
                <c:ptCount val="5"/>
                <c:pt idx="0">
                  <c:v>22</c:v>
                </c:pt>
                <c:pt idx="1">
                  <c:v>18</c:v>
                </c:pt>
                <c:pt idx="2">
                  <c:v>18</c:v>
                </c:pt>
                <c:pt idx="3">
                  <c:v>8</c:v>
                </c:pt>
                <c:pt idx="4">
                  <c:v>3</c:v>
                </c:pt>
              </c:numCache>
            </c:numRef>
          </c:val>
          <c:extLst>
            <c:ext xmlns:c16="http://schemas.microsoft.com/office/drawing/2014/chart" uri="{C3380CC4-5D6E-409C-BE32-E72D297353CC}">
              <c16:uniqueId val="{00000000-77DF-44A0-81B0-100D8639FAAC}"/>
            </c:ext>
          </c:extLst>
        </c:ser>
        <c:dLbls>
          <c:showLegendKey val="0"/>
          <c:showVal val="0"/>
          <c:showCatName val="0"/>
          <c:showSerName val="0"/>
          <c:showPercent val="0"/>
          <c:showBubbleSize val="0"/>
        </c:dLbls>
        <c:gapWidth val="219"/>
        <c:overlap val="-27"/>
        <c:axId val="675100640"/>
        <c:axId val="675106400"/>
      </c:barChart>
      <c:catAx>
        <c:axId val="67510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5106400"/>
        <c:crosses val="autoZero"/>
        <c:auto val="1"/>
        <c:lblAlgn val="ctr"/>
        <c:lblOffset val="100"/>
        <c:noMultiLvlLbl val="0"/>
      </c:catAx>
      <c:valAx>
        <c:axId val="67510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510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Game developers' attitudes on number of simultaneous users (n=23)</c:v>
                </c:pt>
              </c:strCache>
            </c:strRef>
          </c:tx>
          <c:spPr>
            <a:solidFill>
              <a:schemeClr val="accent1"/>
            </a:solidFill>
            <a:ln>
              <a:noFill/>
            </a:ln>
            <a:effectLst/>
          </c:spPr>
          <c:invertIfNegative val="0"/>
          <c:cat>
            <c:strRef>
              <c:f>Sheet1!$A$2:$A$4</c:f>
              <c:strCache>
                <c:ptCount val="3"/>
                <c:pt idx="0">
                  <c:v>Limited number of simultaneous users</c:v>
                </c:pt>
                <c:pt idx="1">
                  <c:v>Unlimited number of simultaneous users</c:v>
                </c:pt>
                <c:pt idx="2">
                  <c:v>One user at a time</c:v>
                </c:pt>
              </c:strCache>
            </c:strRef>
          </c:cat>
          <c:val>
            <c:numRef>
              <c:f>Sheet1!$B$2:$B$4</c:f>
              <c:numCache>
                <c:formatCode>General</c:formatCode>
                <c:ptCount val="3"/>
                <c:pt idx="0">
                  <c:v>13</c:v>
                </c:pt>
                <c:pt idx="1">
                  <c:v>8</c:v>
                </c:pt>
                <c:pt idx="2">
                  <c:v>2</c:v>
                </c:pt>
              </c:numCache>
            </c:numRef>
          </c:val>
          <c:extLst>
            <c:ext xmlns:c16="http://schemas.microsoft.com/office/drawing/2014/chart" uri="{C3380CC4-5D6E-409C-BE32-E72D297353CC}">
              <c16:uniqueId val="{00000000-CFD8-4B28-9570-8B4E8F980D54}"/>
            </c:ext>
          </c:extLst>
        </c:ser>
        <c:dLbls>
          <c:showLegendKey val="0"/>
          <c:showVal val="0"/>
          <c:showCatName val="0"/>
          <c:showSerName val="0"/>
          <c:showPercent val="0"/>
          <c:showBubbleSize val="0"/>
        </c:dLbls>
        <c:gapWidth val="219"/>
        <c:overlap val="-27"/>
        <c:axId val="675110240"/>
        <c:axId val="675115520"/>
      </c:barChart>
      <c:catAx>
        <c:axId val="67511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5115520"/>
        <c:crosses val="autoZero"/>
        <c:auto val="1"/>
        <c:lblAlgn val="ctr"/>
        <c:lblOffset val="100"/>
        <c:noMultiLvlLbl val="0"/>
      </c:catAx>
      <c:valAx>
        <c:axId val="675115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511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Game developers' attitudes on price points for games (n=23)</c:v>
                </c:pt>
              </c:strCache>
            </c:strRef>
          </c:tx>
          <c:spPr>
            <a:solidFill>
              <a:schemeClr val="accent1"/>
            </a:solidFill>
            <a:ln>
              <a:noFill/>
            </a:ln>
            <a:effectLst/>
          </c:spPr>
          <c:invertIfNegative val="0"/>
          <c:cat>
            <c:strRef>
              <c:f>Sheet1!$A$2:$A$4</c:f>
              <c:strCache>
                <c:ptCount val="3"/>
                <c:pt idx="0">
                  <c:v>Dynamic pricing based on level of use</c:v>
                </c:pt>
                <c:pt idx="1">
                  <c:v>Flat rate but higher for institutions</c:v>
                </c:pt>
                <c:pt idx="2">
                  <c:v>Flat rate, same as retail price</c:v>
                </c:pt>
              </c:strCache>
            </c:strRef>
          </c:cat>
          <c:val>
            <c:numRef>
              <c:f>Sheet1!$B$2:$B$4</c:f>
              <c:numCache>
                <c:formatCode>General</c:formatCode>
                <c:ptCount val="3"/>
                <c:pt idx="0">
                  <c:v>9</c:v>
                </c:pt>
                <c:pt idx="1">
                  <c:v>8</c:v>
                </c:pt>
                <c:pt idx="2">
                  <c:v>5</c:v>
                </c:pt>
              </c:numCache>
            </c:numRef>
          </c:val>
          <c:extLst>
            <c:ext xmlns:c16="http://schemas.microsoft.com/office/drawing/2014/chart" uri="{C3380CC4-5D6E-409C-BE32-E72D297353CC}">
              <c16:uniqueId val="{00000000-6BA5-4F3F-9FCA-81859E17FD55}"/>
            </c:ext>
          </c:extLst>
        </c:ser>
        <c:dLbls>
          <c:showLegendKey val="0"/>
          <c:showVal val="0"/>
          <c:showCatName val="0"/>
          <c:showSerName val="0"/>
          <c:showPercent val="0"/>
          <c:showBubbleSize val="0"/>
        </c:dLbls>
        <c:gapWidth val="219"/>
        <c:overlap val="-27"/>
        <c:axId val="669164272"/>
        <c:axId val="669146512"/>
      </c:barChart>
      <c:catAx>
        <c:axId val="66916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9146512"/>
        <c:crosses val="autoZero"/>
        <c:auto val="1"/>
        <c:lblAlgn val="ctr"/>
        <c:lblOffset val="100"/>
        <c:noMultiLvlLbl val="0"/>
      </c:catAx>
      <c:valAx>
        <c:axId val="669146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9164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C9DD5A-B6F8-48BB-8F37-DBD0B7653C7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1A2C06B-E3B2-412D-9427-42F5DFE1D913}">
      <dgm:prSet/>
      <dgm:spPr/>
      <dgm:t>
        <a:bodyPr/>
        <a:lstStyle/>
        <a:p>
          <a:r>
            <a:rPr lang="en-US"/>
            <a:t>They’ll need to develop new models and approaches</a:t>
          </a:r>
        </a:p>
      </dgm:t>
    </dgm:pt>
    <dgm:pt modelId="{8CAB8243-0FF4-4CDA-ADC8-FE039B133F8A}" type="parTrans" cxnId="{05165271-938B-42CE-82E8-A3D9618FE9A0}">
      <dgm:prSet/>
      <dgm:spPr/>
      <dgm:t>
        <a:bodyPr/>
        <a:lstStyle/>
        <a:p>
          <a:endParaRPr lang="en-US"/>
        </a:p>
      </dgm:t>
    </dgm:pt>
    <dgm:pt modelId="{1F705B79-F2F1-420D-8CA3-198282203C49}" type="sibTrans" cxnId="{05165271-938B-42CE-82E8-A3D9618FE9A0}">
      <dgm:prSet/>
      <dgm:spPr/>
      <dgm:t>
        <a:bodyPr/>
        <a:lstStyle/>
        <a:p>
          <a:endParaRPr lang="en-US"/>
        </a:p>
      </dgm:t>
    </dgm:pt>
    <dgm:pt modelId="{BF977124-3145-4A27-B466-9A66C7938434}">
      <dgm:prSet/>
      <dgm:spPr/>
      <dgm:t>
        <a:bodyPr/>
        <a:lstStyle/>
        <a:p>
          <a:r>
            <a:rPr lang="en-US"/>
            <a:t>They can learn from what’s worked (and what hasn’t) from ebooks and digital video</a:t>
          </a:r>
        </a:p>
      </dgm:t>
    </dgm:pt>
    <dgm:pt modelId="{475892F4-3EF3-4974-8FD2-B63DF0BEAB91}" type="parTrans" cxnId="{FED7D228-0A59-426B-9DE6-D7DA41DC6B6A}">
      <dgm:prSet/>
      <dgm:spPr/>
      <dgm:t>
        <a:bodyPr/>
        <a:lstStyle/>
        <a:p>
          <a:endParaRPr lang="en-US"/>
        </a:p>
      </dgm:t>
    </dgm:pt>
    <dgm:pt modelId="{D4DB80C0-9FFA-45F3-A5A2-990DBF753122}" type="sibTrans" cxnId="{FED7D228-0A59-426B-9DE6-D7DA41DC6B6A}">
      <dgm:prSet/>
      <dgm:spPr/>
      <dgm:t>
        <a:bodyPr/>
        <a:lstStyle/>
        <a:p>
          <a:endParaRPr lang="en-US"/>
        </a:p>
      </dgm:t>
    </dgm:pt>
    <dgm:pt modelId="{053D2020-1659-43BD-805E-6C21CFEF87E7}">
      <dgm:prSet/>
      <dgm:spPr/>
      <dgm:t>
        <a:bodyPr/>
        <a:lstStyle/>
        <a:p>
          <a:r>
            <a:rPr lang="en-US"/>
            <a:t>They’ll need to include game developers and publishers in those conversations</a:t>
          </a:r>
        </a:p>
      </dgm:t>
    </dgm:pt>
    <dgm:pt modelId="{958A1CAC-D483-45C3-9D20-43EC7A8D0F7B}" type="parTrans" cxnId="{274A506E-D736-4383-AA00-98AB67E2E449}">
      <dgm:prSet/>
      <dgm:spPr/>
      <dgm:t>
        <a:bodyPr/>
        <a:lstStyle/>
        <a:p>
          <a:endParaRPr lang="en-US"/>
        </a:p>
      </dgm:t>
    </dgm:pt>
    <dgm:pt modelId="{A5653E11-4F46-4DA8-8579-29E17AE0D4DE}" type="sibTrans" cxnId="{274A506E-D736-4383-AA00-98AB67E2E449}">
      <dgm:prSet/>
      <dgm:spPr/>
      <dgm:t>
        <a:bodyPr/>
        <a:lstStyle/>
        <a:p>
          <a:endParaRPr lang="en-US"/>
        </a:p>
      </dgm:t>
    </dgm:pt>
    <dgm:pt modelId="{06A591B9-C5E8-499F-8947-A1607FBB4DA7}" type="pres">
      <dgm:prSet presAssocID="{59C9DD5A-B6F8-48BB-8F37-DBD0B7653C75}" presName="linear" presStyleCnt="0">
        <dgm:presLayoutVars>
          <dgm:animLvl val="lvl"/>
          <dgm:resizeHandles val="exact"/>
        </dgm:presLayoutVars>
      </dgm:prSet>
      <dgm:spPr/>
    </dgm:pt>
    <dgm:pt modelId="{E2738AED-97BA-475A-9939-EA5626D75049}" type="pres">
      <dgm:prSet presAssocID="{61A2C06B-E3B2-412D-9427-42F5DFE1D913}" presName="parentText" presStyleLbl="node1" presStyleIdx="0" presStyleCnt="3">
        <dgm:presLayoutVars>
          <dgm:chMax val="0"/>
          <dgm:bulletEnabled val="1"/>
        </dgm:presLayoutVars>
      </dgm:prSet>
      <dgm:spPr/>
    </dgm:pt>
    <dgm:pt modelId="{9A84324C-DB8B-4FCE-84C2-A70AE7E5B414}" type="pres">
      <dgm:prSet presAssocID="{1F705B79-F2F1-420D-8CA3-198282203C49}" presName="spacer" presStyleCnt="0"/>
      <dgm:spPr/>
    </dgm:pt>
    <dgm:pt modelId="{20393F17-6B16-408D-B00A-59ED4600DF83}" type="pres">
      <dgm:prSet presAssocID="{BF977124-3145-4A27-B466-9A66C7938434}" presName="parentText" presStyleLbl="node1" presStyleIdx="1" presStyleCnt="3">
        <dgm:presLayoutVars>
          <dgm:chMax val="0"/>
          <dgm:bulletEnabled val="1"/>
        </dgm:presLayoutVars>
      </dgm:prSet>
      <dgm:spPr/>
    </dgm:pt>
    <dgm:pt modelId="{D248CB45-3E3D-41BA-AE44-DEE2C9705E8A}" type="pres">
      <dgm:prSet presAssocID="{D4DB80C0-9FFA-45F3-A5A2-990DBF753122}" presName="spacer" presStyleCnt="0"/>
      <dgm:spPr/>
    </dgm:pt>
    <dgm:pt modelId="{5E8323E7-FC2C-4F7F-B256-4D4D47D62208}" type="pres">
      <dgm:prSet presAssocID="{053D2020-1659-43BD-805E-6C21CFEF87E7}" presName="parentText" presStyleLbl="node1" presStyleIdx="2" presStyleCnt="3">
        <dgm:presLayoutVars>
          <dgm:chMax val="0"/>
          <dgm:bulletEnabled val="1"/>
        </dgm:presLayoutVars>
      </dgm:prSet>
      <dgm:spPr/>
    </dgm:pt>
  </dgm:ptLst>
  <dgm:cxnLst>
    <dgm:cxn modelId="{FED7D228-0A59-426B-9DE6-D7DA41DC6B6A}" srcId="{59C9DD5A-B6F8-48BB-8F37-DBD0B7653C75}" destId="{BF977124-3145-4A27-B466-9A66C7938434}" srcOrd="1" destOrd="0" parTransId="{475892F4-3EF3-4974-8FD2-B63DF0BEAB91}" sibTransId="{D4DB80C0-9FFA-45F3-A5A2-990DBF753122}"/>
    <dgm:cxn modelId="{0E4EAC63-D08A-431C-946E-A189EA5B8763}" type="presOf" srcId="{053D2020-1659-43BD-805E-6C21CFEF87E7}" destId="{5E8323E7-FC2C-4F7F-B256-4D4D47D62208}" srcOrd="0" destOrd="0" presId="urn:microsoft.com/office/officeart/2005/8/layout/vList2"/>
    <dgm:cxn modelId="{C2E6AC6C-A2D6-46EE-9F13-D00BD8904E53}" type="presOf" srcId="{59C9DD5A-B6F8-48BB-8F37-DBD0B7653C75}" destId="{06A591B9-C5E8-499F-8947-A1607FBB4DA7}" srcOrd="0" destOrd="0" presId="urn:microsoft.com/office/officeart/2005/8/layout/vList2"/>
    <dgm:cxn modelId="{274A506E-D736-4383-AA00-98AB67E2E449}" srcId="{59C9DD5A-B6F8-48BB-8F37-DBD0B7653C75}" destId="{053D2020-1659-43BD-805E-6C21CFEF87E7}" srcOrd="2" destOrd="0" parTransId="{958A1CAC-D483-45C3-9D20-43EC7A8D0F7B}" sibTransId="{A5653E11-4F46-4DA8-8579-29E17AE0D4DE}"/>
    <dgm:cxn modelId="{05165271-938B-42CE-82E8-A3D9618FE9A0}" srcId="{59C9DD5A-B6F8-48BB-8F37-DBD0B7653C75}" destId="{61A2C06B-E3B2-412D-9427-42F5DFE1D913}" srcOrd="0" destOrd="0" parTransId="{8CAB8243-0FF4-4CDA-ADC8-FE039B133F8A}" sibTransId="{1F705B79-F2F1-420D-8CA3-198282203C49}"/>
    <dgm:cxn modelId="{08EE31B6-A654-49E2-88CA-05867A9AF703}" type="presOf" srcId="{61A2C06B-E3B2-412D-9427-42F5DFE1D913}" destId="{E2738AED-97BA-475A-9939-EA5626D75049}" srcOrd="0" destOrd="0" presId="urn:microsoft.com/office/officeart/2005/8/layout/vList2"/>
    <dgm:cxn modelId="{BBF51DF8-E469-4787-925F-5F78A8356F3F}" type="presOf" srcId="{BF977124-3145-4A27-B466-9A66C7938434}" destId="{20393F17-6B16-408D-B00A-59ED4600DF83}" srcOrd="0" destOrd="0" presId="urn:microsoft.com/office/officeart/2005/8/layout/vList2"/>
    <dgm:cxn modelId="{37694A75-26E6-472B-81AB-2D5AFBBB27FB}" type="presParOf" srcId="{06A591B9-C5E8-499F-8947-A1607FBB4DA7}" destId="{E2738AED-97BA-475A-9939-EA5626D75049}" srcOrd="0" destOrd="0" presId="urn:microsoft.com/office/officeart/2005/8/layout/vList2"/>
    <dgm:cxn modelId="{B7EB3EF6-50DF-43E2-B380-29EFF69AE6D8}" type="presParOf" srcId="{06A591B9-C5E8-499F-8947-A1607FBB4DA7}" destId="{9A84324C-DB8B-4FCE-84C2-A70AE7E5B414}" srcOrd="1" destOrd="0" presId="urn:microsoft.com/office/officeart/2005/8/layout/vList2"/>
    <dgm:cxn modelId="{7A64DF4C-FC3E-4AC4-92DE-13ADA0CA9E09}" type="presParOf" srcId="{06A591B9-C5E8-499F-8947-A1607FBB4DA7}" destId="{20393F17-6B16-408D-B00A-59ED4600DF83}" srcOrd="2" destOrd="0" presId="urn:microsoft.com/office/officeart/2005/8/layout/vList2"/>
    <dgm:cxn modelId="{47582DD2-DECF-4F44-A7D8-B4BC1C17558A}" type="presParOf" srcId="{06A591B9-C5E8-499F-8947-A1607FBB4DA7}" destId="{D248CB45-3E3D-41BA-AE44-DEE2C9705E8A}" srcOrd="3" destOrd="0" presId="urn:microsoft.com/office/officeart/2005/8/layout/vList2"/>
    <dgm:cxn modelId="{6D52E396-2C41-4468-A8C0-D2AD514346E7}" type="presParOf" srcId="{06A591B9-C5E8-499F-8947-A1607FBB4DA7}" destId="{5E8323E7-FC2C-4F7F-B256-4D4D47D622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E58850-94CC-4D18-9C76-BDAC6783D5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ABD19A8-5A90-4E6B-9F0F-78894B827542}">
      <dgm:prSet/>
      <dgm:spPr/>
      <dgm:t>
        <a:bodyPr/>
        <a:lstStyle/>
        <a:p>
          <a:r>
            <a:rPr lang="en-US" dirty="0"/>
            <a:t>Talked with people in the library world</a:t>
          </a:r>
        </a:p>
      </dgm:t>
    </dgm:pt>
    <dgm:pt modelId="{9AD2E29A-B63E-4250-BE47-FDB2D2E7CDA2}" type="parTrans" cxnId="{6A8A23A1-22F4-48B8-AC2D-300E6532A25F}">
      <dgm:prSet/>
      <dgm:spPr/>
      <dgm:t>
        <a:bodyPr/>
        <a:lstStyle/>
        <a:p>
          <a:endParaRPr lang="en-US"/>
        </a:p>
      </dgm:t>
    </dgm:pt>
    <dgm:pt modelId="{90AE8A24-F674-4882-AEE0-3AE71DFAA231}" type="sibTrans" cxnId="{6A8A23A1-22F4-48B8-AC2D-300E6532A25F}">
      <dgm:prSet/>
      <dgm:spPr/>
      <dgm:t>
        <a:bodyPr/>
        <a:lstStyle/>
        <a:p>
          <a:endParaRPr lang="en-US"/>
        </a:p>
      </dgm:t>
    </dgm:pt>
    <dgm:pt modelId="{72097FED-C07D-4CFD-801F-D18CF5AA288E}">
      <dgm:prSet/>
      <dgm:spPr/>
      <dgm:t>
        <a:bodyPr/>
        <a:lstStyle/>
        <a:p>
          <a:r>
            <a:rPr lang="en-US" dirty="0"/>
            <a:t>Talked with people in the interactive fiction world</a:t>
          </a:r>
        </a:p>
      </dgm:t>
    </dgm:pt>
    <dgm:pt modelId="{2CBEACED-3577-4994-947C-F18822629B0A}" type="parTrans" cxnId="{4DAB3375-7573-41A8-AAAB-07D1CE063B32}">
      <dgm:prSet/>
      <dgm:spPr/>
      <dgm:t>
        <a:bodyPr/>
        <a:lstStyle/>
        <a:p>
          <a:endParaRPr lang="en-US"/>
        </a:p>
      </dgm:t>
    </dgm:pt>
    <dgm:pt modelId="{C54539D6-982E-4329-8177-68C538D420D1}" type="sibTrans" cxnId="{4DAB3375-7573-41A8-AAAB-07D1CE063B32}">
      <dgm:prSet/>
      <dgm:spPr/>
      <dgm:t>
        <a:bodyPr/>
        <a:lstStyle/>
        <a:p>
          <a:endParaRPr lang="en-US"/>
        </a:p>
      </dgm:t>
    </dgm:pt>
    <dgm:pt modelId="{39752B1A-F67D-4D13-A35A-431EADE6287E}">
      <dgm:prSet/>
      <dgm:spPr/>
      <dgm:t>
        <a:bodyPr/>
        <a:lstStyle/>
        <a:p>
          <a:r>
            <a:rPr lang="en-US"/>
            <a:t>Surveyed game developers more broadly</a:t>
          </a:r>
        </a:p>
      </dgm:t>
    </dgm:pt>
    <dgm:pt modelId="{2F27F91A-CDA4-47FF-9980-939C3B47F239}" type="parTrans" cxnId="{BC28C494-58C2-4526-9F49-529BD74745CB}">
      <dgm:prSet/>
      <dgm:spPr/>
      <dgm:t>
        <a:bodyPr/>
        <a:lstStyle/>
        <a:p>
          <a:endParaRPr lang="en-US"/>
        </a:p>
      </dgm:t>
    </dgm:pt>
    <dgm:pt modelId="{8BE77B49-D64C-4985-B76A-08460FF25370}" type="sibTrans" cxnId="{BC28C494-58C2-4526-9F49-529BD74745CB}">
      <dgm:prSet/>
      <dgm:spPr/>
      <dgm:t>
        <a:bodyPr/>
        <a:lstStyle/>
        <a:p>
          <a:endParaRPr lang="en-US"/>
        </a:p>
      </dgm:t>
    </dgm:pt>
    <dgm:pt modelId="{989C6AA5-2CC7-4AC6-91EC-8EABCEA0BBEB}" type="pres">
      <dgm:prSet presAssocID="{C3E58850-94CC-4D18-9C76-BDAC6783D52F}" presName="vert0" presStyleCnt="0">
        <dgm:presLayoutVars>
          <dgm:dir/>
          <dgm:animOne val="branch"/>
          <dgm:animLvl val="lvl"/>
        </dgm:presLayoutVars>
      </dgm:prSet>
      <dgm:spPr/>
    </dgm:pt>
    <dgm:pt modelId="{3462A6B0-B9CB-4C76-9A45-1219583ECFE2}" type="pres">
      <dgm:prSet presAssocID="{FABD19A8-5A90-4E6B-9F0F-78894B827542}" presName="thickLine" presStyleLbl="alignNode1" presStyleIdx="0" presStyleCnt="3"/>
      <dgm:spPr/>
    </dgm:pt>
    <dgm:pt modelId="{3D8D434E-7C58-439F-A3D0-B7229D7A8100}" type="pres">
      <dgm:prSet presAssocID="{FABD19A8-5A90-4E6B-9F0F-78894B827542}" presName="horz1" presStyleCnt="0"/>
      <dgm:spPr/>
    </dgm:pt>
    <dgm:pt modelId="{10BC5D84-C8DC-4723-B177-024973087BCC}" type="pres">
      <dgm:prSet presAssocID="{FABD19A8-5A90-4E6B-9F0F-78894B827542}" presName="tx1" presStyleLbl="revTx" presStyleIdx="0" presStyleCnt="3"/>
      <dgm:spPr/>
    </dgm:pt>
    <dgm:pt modelId="{C65B7EE2-0C42-44D6-A8C8-DD46E89AD11F}" type="pres">
      <dgm:prSet presAssocID="{FABD19A8-5A90-4E6B-9F0F-78894B827542}" presName="vert1" presStyleCnt="0"/>
      <dgm:spPr/>
    </dgm:pt>
    <dgm:pt modelId="{B348A182-0AEC-4836-98AA-AB0B3A78672C}" type="pres">
      <dgm:prSet presAssocID="{72097FED-C07D-4CFD-801F-D18CF5AA288E}" presName="thickLine" presStyleLbl="alignNode1" presStyleIdx="1" presStyleCnt="3"/>
      <dgm:spPr/>
    </dgm:pt>
    <dgm:pt modelId="{020C062E-E474-4702-A295-2993FEED7553}" type="pres">
      <dgm:prSet presAssocID="{72097FED-C07D-4CFD-801F-D18CF5AA288E}" presName="horz1" presStyleCnt="0"/>
      <dgm:spPr/>
    </dgm:pt>
    <dgm:pt modelId="{27A54391-8AC3-4D51-8B1A-286B7D8726A9}" type="pres">
      <dgm:prSet presAssocID="{72097FED-C07D-4CFD-801F-D18CF5AA288E}" presName="tx1" presStyleLbl="revTx" presStyleIdx="1" presStyleCnt="3"/>
      <dgm:spPr/>
    </dgm:pt>
    <dgm:pt modelId="{0CB0297A-4EDB-48EE-A47E-C41C7BA477CD}" type="pres">
      <dgm:prSet presAssocID="{72097FED-C07D-4CFD-801F-D18CF5AA288E}" presName="vert1" presStyleCnt="0"/>
      <dgm:spPr/>
    </dgm:pt>
    <dgm:pt modelId="{50442705-C57D-44AF-A685-AE1DC1CE4A49}" type="pres">
      <dgm:prSet presAssocID="{39752B1A-F67D-4D13-A35A-431EADE6287E}" presName="thickLine" presStyleLbl="alignNode1" presStyleIdx="2" presStyleCnt="3"/>
      <dgm:spPr/>
    </dgm:pt>
    <dgm:pt modelId="{4096AFEC-966D-405C-912C-58B55C1089C5}" type="pres">
      <dgm:prSet presAssocID="{39752B1A-F67D-4D13-A35A-431EADE6287E}" presName="horz1" presStyleCnt="0"/>
      <dgm:spPr/>
    </dgm:pt>
    <dgm:pt modelId="{CD96D52F-3999-4159-9E07-395E397FA988}" type="pres">
      <dgm:prSet presAssocID="{39752B1A-F67D-4D13-A35A-431EADE6287E}" presName="tx1" presStyleLbl="revTx" presStyleIdx="2" presStyleCnt="3"/>
      <dgm:spPr/>
    </dgm:pt>
    <dgm:pt modelId="{F9B8FC63-38A4-410D-A2A4-2290280A89E1}" type="pres">
      <dgm:prSet presAssocID="{39752B1A-F67D-4D13-A35A-431EADE6287E}" presName="vert1" presStyleCnt="0"/>
      <dgm:spPr/>
    </dgm:pt>
  </dgm:ptLst>
  <dgm:cxnLst>
    <dgm:cxn modelId="{2D0E1715-93BC-4747-BBE7-BAC91C40C10B}" type="presOf" srcId="{C3E58850-94CC-4D18-9C76-BDAC6783D52F}" destId="{989C6AA5-2CC7-4AC6-91EC-8EABCEA0BBEB}" srcOrd="0" destOrd="0" presId="urn:microsoft.com/office/officeart/2008/layout/LinedList"/>
    <dgm:cxn modelId="{715A1E32-B0DD-49D6-B6EC-562CD960A09D}" type="presOf" srcId="{39752B1A-F67D-4D13-A35A-431EADE6287E}" destId="{CD96D52F-3999-4159-9E07-395E397FA988}" srcOrd="0" destOrd="0" presId="urn:microsoft.com/office/officeart/2008/layout/LinedList"/>
    <dgm:cxn modelId="{4DAB3375-7573-41A8-AAAB-07D1CE063B32}" srcId="{C3E58850-94CC-4D18-9C76-BDAC6783D52F}" destId="{72097FED-C07D-4CFD-801F-D18CF5AA288E}" srcOrd="1" destOrd="0" parTransId="{2CBEACED-3577-4994-947C-F18822629B0A}" sibTransId="{C54539D6-982E-4329-8177-68C538D420D1}"/>
    <dgm:cxn modelId="{BC28C494-58C2-4526-9F49-529BD74745CB}" srcId="{C3E58850-94CC-4D18-9C76-BDAC6783D52F}" destId="{39752B1A-F67D-4D13-A35A-431EADE6287E}" srcOrd="2" destOrd="0" parTransId="{2F27F91A-CDA4-47FF-9980-939C3B47F239}" sibTransId="{8BE77B49-D64C-4985-B76A-08460FF25370}"/>
    <dgm:cxn modelId="{27E0AE96-EED2-4E0A-BE47-1AF0A61F43BC}" type="presOf" srcId="{FABD19A8-5A90-4E6B-9F0F-78894B827542}" destId="{10BC5D84-C8DC-4723-B177-024973087BCC}" srcOrd="0" destOrd="0" presId="urn:microsoft.com/office/officeart/2008/layout/LinedList"/>
    <dgm:cxn modelId="{6A8A23A1-22F4-48B8-AC2D-300E6532A25F}" srcId="{C3E58850-94CC-4D18-9C76-BDAC6783D52F}" destId="{FABD19A8-5A90-4E6B-9F0F-78894B827542}" srcOrd="0" destOrd="0" parTransId="{9AD2E29A-B63E-4250-BE47-FDB2D2E7CDA2}" sibTransId="{90AE8A24-F674-4882-AEE0-3AE71DFAA231}"/>
    <dgm:cxn modelId="{6A290DE1-DD4A-4755-B4AE-B0051462C758}" type="presOf" srcId="{72097FED-C07D-4CFD-801F-D18CF5AA288E}" destId="{27A54391-8AC3-4D51-8B1A-286B7D8726A9}" srcOrd="0" destOrd="0" presId="urn:microsoft.com/office/officeart/2008/layout/LinedList"/>
    <dgm:cxn modelId="{56624A39-E7F6-47F4-BAA2-D6F5FEB2C78A}" type="presParOf" srcId="{989C6AA5-2CC7-4AC6-91EC-8EABCEA0BBEB}" destId="{3462A6B0-B9CB-4C76-9A45-1219583ECFE2}" srcOrd="0" destOrd="0" presId="urn:microsoft.com/office/officeart/2008/layout/LinedList"/>
    <dgm:cxn modelId="{45FFDDBA-352F-4D3F-9E68-29A3632712E7}" type="presParOf" srcId="{989C6AA5-2CC7-4AC6-91EC-8EABCEA0BBEB}" destId="{3D8D434E-7C58-439F-A3D0-B7229D7A8100}" srcOrd="1" destOrd="0" presId="urn:microsoft.com/office/officeart/2008/layout/LinedList"/>
    <dgm:cxn modelId="{3D05F8AA-6694-4707-910D-6B9A15E24A73}" type="presParOf" srcId="{3D8D434E-7C58-439F-A3D0-B7229D7A8100}" destId="{10BC5D84-C8DC-4723-B177-024973087BCC}" srcOrd="0" destOrd="0" presId="urn:microsoft.com/office/officeart/2008/layout/LinedList"/>
    <dgm:cxn modelId="{2EEB4791-78A2-450C-B5E2-5B7F9AC9B2D9}" type="presParOf" srcId="{3D8D434E-7C58-439F-A3D0-B7229D7A8100}" destId="{C65B7EE2-0C42-44D6-A8C8-DD46E89AD11F}" srcOrd="1" destOrd="0" presId="urn:microsoft.com/office/officeart/2008/layout/LinedList"/>
    <dgm:cxn modelId="{87BA2566-33C2-429E-AE89-9603A022F84C}" type="presParOf" srcId="{989C6AA5-2CC7-4AC6-91EC-8EABCEA0BBEB}" destId="{B348A182-0AEC-4836-98AA-AB0B3A78672C}" srcOrd="2" destOrd="0" presId="urn:microsoft.com/office/officeart/2008/layout/LinedList"/>
    <dgm:cxn modelId="{DB7717D8-9B7B-4EAD-813D-0F7CBA82958A}" type="presParOf" srcId="{989C6AA5-2CC7-4AC6-91EC-8EABCEA0BBEB}" destId="{020C062E-E474-4702-A295-2993FEED7553}" srcOrd="3" destOrd="0" presId="urn:microsoft.com/office/officeart/2008/layout/LinedList"/>
    <dgm:cxn modelId="{3D54BD7E-3F4D-44A7-8E74-983A8692BBC8}" type="presParOf" srcId="{020C062E-E474-4702-A295-2993FEED7553}" destId="{27A54391-8AC3-4D51-8B1A-286B7D8726A9}" srcOrd="0" destOrd="0" presId="urn:microsoft.com/office/officeart/2008/layout/LinedList"/>
    <dgm:cxn modelId="{A69DDF98-6973-4BBD-A66C-D72C24F0AF98}" type="presParOf" srcId="{020C062E-E474-4702-A295-2993FEED7553}" destId="{0CB0297A-4EDB-48EE-A47E-C41C7BA477CD}" srcOrd="1" destOrd="0" presId="urn:microsoft.com/office/officeart/2008/layout/LinedList"/>
    <dgm:cxn modelId="{797A01FD-2627-4586-9660-983261C73BCA}" type="presParOf" srcId="{989C6AA5-2CC7-4AC6-91EC-8EABCEA0BBEB}" destId="{50442705-C57D-44AF-A685-AE1DC1CE4A49}" srcOrd="4" destOrd="0" presId="urn:microsoft.com/office/officeart/2008/layout/LinedList"/>
    <dgm:cxn modelId="{8D84F3D6-6F09-40D3-9BDE-5DAA1B926CE4}" type="presParOf" srcId="{989C6AA5-2CC7-4AC6-91EC-8EABCEA0BBEB}" destId="{4096AFEC-966D-405C-912C-58B55C1089C5}" srcOrd="5" destOrd="0" presId="urn:microsoft.com/office/officeart/2008/layout/LinedList"/>
    <dgm:cxn modelId="{B3E7974D-123D-4AD5-ACA6-A73750EBDED5}" type="presParOf" srcId="{4096AFEC-966D-405C-912C-58B55C1089C5}" destId="{CD96D52F-3999-4159-9E07-395E397FA988}" srcOrd="0" destOrd="0" presId="urn:microsoft.com/office/officeart/2008/layout/LinedList"/>
    <dgm:cxn modelId="{8D45B794-E13B-4877-AA2C-1D99DF5E6EE1}" type="presParOf" srcId="{4096AFEC-966D-405C-912C-58B55C1089C5}" destId="{F9B8FC63-38A4-410D-A2A4-2290280A89E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B43C9A-3E81-4260-A31D-845F3A0088C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0EC44EF-4ADD-4E27-AD10-1E6C23015C5C}">
      <dgm:prSet/>
      <dgm:spPr/>
      <dgm:t>
        <a:bodyPr/>
        <a:lstStyle/>
        <a:p>
          <a:r>
            <a:rPr lang="en-US"/>
            <a:t>An external platform making games available to libraries would be the best solution for most use cases</a:t>
          </a:r>
        </a:p>
      </dgm:t>
    </dgm:pt>
    <dgm:pt modelId="{AB1F5727-D438-44D2-892B-DA8C1EC8A605}" type="parTrans" cxnId="{9958E71A-7C81-400B-9143-DBA97D9F606C}">
      <dgm:prSet/>
      <dgm:spPr/>
      <dgm:t>
        <a:bodyPr/>
        <a:lstStyle/>
        <a:p>
          <a:endParaRPr lang="en-US"/>
        </a:p>
      </dgm:t>
    </dgm:pt>
    <dgm:pt modelId="{D5463AAA-748C-41BE-B473-9DFA24B9F04A}" type="sibTrans" cxnId="{9958E71A-7C81-400B-9143-DBA97D9F606C}">
      <dgm:prSet/>
      <dgm:spPr/>
      <dgm:t>
        <a:bodyPr/>
        <a:lstStyle/>
        <a:p>
          <a:endParaRPr lang="en-US"/>
        </a:p>
      </dgm:t>
    </dgm:pt>
    <dgm:pt modelId="{8DEA0CF3-F5AF-46CD-9446-415F82954DD7}">
      <dgm:prSet/>
      <dgm:spPr/>
      <dgm:t>
        <a:bodyPr/>
        <a:lstStyle/>
        <a:p>
          <a:r>
            <a:rPr lang="en-US"/>
            <a:t>But this either needs to be built, or…</a:t>
          </a:r>
        </a:p>
      </dgm:t>
    </dgm:pt>
    <dgm:pt modelId="{255F8F29-91BE-4816-9045-6A84D07EAF88}" type="parTrans" cxnId="{27214DD5-07D7-4BD8-94B7-4341538B281B}">
      <dgm:prSet/>
      <dgm:spPr/>
      <dgm:t>
        <a:bodyPr/>
        <a:lstStyle/>
        <a:p>
          <a:endParaRPr lang="en-US"/>
        </a:p>
      </dgm:t>
    </dgm:pt>
    <dgm:pt modelId="{F6BD34F8-6AFF-41D7-AE13-DAFBC8B90B48}" type="sibTrans" cxnId="{27214DD5-07D7-4BD8-94B7-4341538B281B}">
      <dgm:prSet/>
      <dgm:spPr/>
      <dgm:t>
        <a:bodyPr/>
        <a:lstStyle/>
        <a:p>
          <a:endParaRPr lang="en-US"/>
        </a:p>
      </dgm:t>
    </dgm:pt>
    <dgm:pt modelId="{73BF9E7E-0E3A-4197-9521-0BB3D1A1938A}">
      <dgm:prSet/>
      <dgm:spPr/>
      <dgm:t>
        <a:bodyPr/>
        <a:lstStyle/>
        <a:p>
          <a:r>
            <a:rPr lang="en-US"/>
            <a:t>Some existing platform needs to be adapted for libraries</a:t>
          </a:r>
        </a:p>
      </dgm:t>
    </dgm:pt>
    <dgm:pt modelId="{6EF95274-F78C-4208-8181-5CE995CED282}" type="parTrans" cxnId="{676FB199-3C52-45B9-937B-9A142ADDDE6C}">
      <dgm:prSet/>
      <dgm:spPr/>
      <dgm:t>
        <a:bodyPr/>
        <a:lstStyle/>
        <a:p>
          <a:endParaRPr lang="en-US"/>
        </a:p>
      </dgm:t>
    </dgm:pt>
    <dgm:pt modelId="{39FD4E20-E9B3-4780-859B-2B55E7BE06F9}" type="sibTrans" cxnId="{676FB199-3C52-45B9-937B-9A142ADDDE6C}">
      <dgm:prSet/>
      <dgm:spPr/>
      <dgm:t>
        <a:bodyPr/>
        <a:lstStyle/>
        <a:p>
          <a:endParaRPr lang="en-US"/>
        </a:p>
      </dgm:t>
    </dgm:pt>
    <dgm:pt modelId="{71A32645-4C05-4E05-A6AC-5B9746BAEE2F}">
      <dgm:prSet/>
      <dgm:spPr/>
      <dgm:t>
        <a:bodyPr/>
        <a:lstStyle/>
        <a:p>
          <a:r>
            <a:rPr lang="en-US"/>
            <a:t>Libraries are still trying to figure out how to preserve games on physical media</a:t>
          </a:r>
        </a:p>
      </dgm:t>
    </dgm:pt>
    <dgm:pt modelId="{2FD602D2-FA63-4C9B-B77D-2EB3CDB7D79A}" type="parTrans" cxnId="{3951886B-6B2C-4F86-9087-26F205BFF815}">
      <dgm:prSet/>
      <dgm:spPr/>
      <dgm:t>
        <a:bodyPr/>
        <a:lstStyle/>
        <a:p>
          <a:endParaRPr lang="en-US"/>
        </a:p>
      </dgm:t>
    </dgm:pt>
    <dgm:pt modelId="{8476914F-6C59-4A49-B20E-11A1F9232ED6}" type="sibTrans" cxnId="{3951886B-6B2C-4F86-9087-26F205BFF815}">
      <dgm:prSet/>
      <dgm:spPr/>
      <dgm:t>
        <a:bodyPr/>
        <a:lstStyle/>
        <a:p>
          <a:endParaRPr lang="en-US"/>
        </a:p>
      </dgm:t>
    </dgm:pt>
    <dgm:pt modelId="{7D3BB776-10AC-4DC2-A6B8-17A8C9F21B14}">
      <dgm:prSet/>
      <dgm:spPr/>
      <dgm:t>
        <a:bodyPr/>
        <a:lstStyle/>
        <a:p>
          <a:r>
            <a:rPr lang="en-US"/>
            <a:t>What role should libraries play in preserving digital games?</a:t>
          </a:r>
        </a:p>
      </dgm:t>
    </dgm:pt>
    <dgm:pt modelId="{E567A0C7-9785-4B5E-873A-F05DF22BB8E3}" type="parTrans" cxnId="{9F5DB8C2-8AF3-4EF7-89B7-0ECA75A04EEF}">
      <dgm:prSet/>
      <dgm:spPr/>
      <dgm:t>
        <a:bodyPr/>
        <a:lstStyle/>
        <a:p>
          <a:endParaRPr lang="en-US"/>
        </a:p>
      </dgm:t>
    </dgm:pt>
    <dgm:pt modelId="{5151C300-09CC-4EFB-B8A7-0FD227A80651}" type="sibTrans" cxnId="{9F5DB8C2-8AF3-4EF7-89B7-0ECA75A04EEF}">
      <dgm:prSet/>
      <dgm:spPr/>
      <dgm:t>
        <a:bodyPr/>
        <a:lstStyle/>
        <a:p>
          <a:endParaRPr lang="en-US"/>
        </a:p>
      </dgm:t>
    </dgm:pt>
    <dgm:pt modelId="{9E2B4050-57D2-4816-9D0F-97B2F8FB70A8}" type="pres">
      <dgm:prSet presAssocID="{43B43C9A-3E81-4260-A31D-845F3A0088C8}" presName="linear" presStyleCnt="0">
        <dgm:presLayoutVars>
          <dgm:animLvl val="lvl"/>
          <dgm:resizeHandles val="exact"/>
        </dgm:presLayoutVars>
      </dgm:prSet>
      <dgm:spPr/>
    </dgm:pt>
    <dgm:pt modelId="{E23FCA60-D59B-438A-B2CA-E4C975EF94A3}" type="pres">
      <dgm:prSet presAssocID="{90EC44EF-4ADD-4E27-AD10-1E6C23015C5C}" presName="parentText" presStyleLbl="node1" presStyleIdx="0" presStyleCnt="2">
        <dgm:presLayoutVars>
          <dgm:chMax val="0"/>
          <dgm:bulletEnabled val="1"/>
        </dgm:presLayoutVars>
      </dgm:prSet>
      <dgm:spPr/>
    </dgm:pt>
    <dgm:pt modelId="{8C68578A-26E8-49C0-9951-9AF7491287CC}" type="pres">
      <dgm:prSet presAssocID="{90EC44EF-4ADD-4E27-AD10-1E6C23015C5C}" presName="childText" presStyleLbl="revTx" presStyleIdx="0" presStyleCnt="2">
        <dgm:presLayoutVars>
          <dgm:bulletEnabled val="1"/>
        </dgm:presLayoutVars>
      </dgm:prSet>
      <dgm:spPr/>
    </dgm:pt>
    <dgm:pt modelId="{17EC5936-3EFF-4C13-85DF-28DFFA222ABE}" type="pres">
      <dgm:prSet presAssocID="{71A32645-4C05-4E05-A6AC-5B9746BAEE2F}" presName="parentText" presStyleLbl="node1" presStyleIdx="1" presStyleCnt="2">
        <dgm:presLayoutVars>
          <dgm:chMax val="0"/>
          <dgm:bulletEnabled val="1"/>
        </dgm:presLayoutVars>
      </dgm:prSet>
      <dgm:spPr/>
    </dgm:pt>
    <dgm:pt modelId="{4C583EBF-A919-400B-A1F9-7DD2430DDD9E}" type="pres">
      <dgm:prSet presAssocID="{71A32645-4C05-4E05-A6AC-5B9746BAEE2F}" presName="childText" presStyleLbl="revTx" presStyleIdx="1" presStyleCnt="2">
        <dgm:presLayoutVars>
          <dgm:bulletEnabled val="1"/>
        </dgm:presLayoutVars>
      </dgm:prSet>
      <dgm:spPr/>
    </dgm:pt>
  </dgm:ptLst>
  <dgm:cxnLst>
    <dgm:cxn modelId="{9958E71A-7C81-400B-9143-DBA97D9F606C}" srcId="{43B43C9A-3E81-4260-A31D-845F3A0088C8}" destId="{90EC44EF-4ADD-4E27-AD10-1E6C23015C5C}" srcOrd="0" destOrd="0" parTransId="{AB1F5727-D438-44D2-892B-DA8C1EC8A605}" sibTransId="{D5463AAA-748C-41BE-B473-9DFA24B9F04A}"/>
    <dgm:cxn modelId="{3EE68326-7B4E-4907-8007-2023845F4C0F}" type="presOf" srcId="{90EC44EF-4ADD-4E27-AD10-1E6C23015C5C}" destId="{E23FCA60-D59B-438A-B2CA-E4C975EF94A3}" srcOrd="0" destOrd="0" presId="urn:microsoft.com/office/officeart/2005/8/layout/vList2"/>
    <dgm:cxn modelId="{71531D60-AFCA-4A54-863B-6E05F5D17D9B}" type="presOf" srcId="{8DEA0CF3-F5AF-46CD-9446-415F82954DD7}" destId="{8C68578A-26E8-49C0-9951-9AF7491287CC}" srcOrd="0" destOrd="0" presId="urn:microsoft.com/office/officeart/2005/8/layout/vList2"/>
    <dgm:cxn modelId="{3951886B-6B2C-4F86-9087-26F205BFF815}" srcId="{43B43C9A-3E81-4260-A31D-845F3A0088C8}" destId="{71A32645-4C05-4E05-A6AC-5B9746BAEE2F}" srcOrd="1" destOrd="0" parTransId="{2FD602D2-FA63-4C9B-B77D-2EB3CDB7D79A}" sibTransId="{8476914F-6C59-4A49-B20E-11A1F9232ED6}"/>
    <dgm:cxn modelId="{20A8BE4B-BBF6-489B-AEC3-55A25BF09BEE}" type="presOf" srcId="{7D3BB776-10AC-4DC2-A6B8-17A8C9F21B14}" destId="{4C583EBF-A919-400B-A1F9-7DD2430DDD9E}" srcOrd="0" destOrd="0" presId="urn:microsoft.com/office/officeart/2005/8/layout/vList2"/>
    <dgm:cxn modelId="{0834B34E-7AEA-4299-84EB-085BEEAD237F}" type="presOf" srcId="{73BF9E7E-0E3A-4197-9521-0BB3D1A1938A}" destId="{8C68578A-26E8-49C0-9951-9AF7491287CC}" srcOrd="0" destOrd="1" presId="urn:microsoft.com/office/officeart/2005/8/layout/vList2"/>
    <dgm:cxn modelId="{676FB199-3C52-45B9-937B-9A142ADDDE6C}" srcId="{90EC44EF-4ADD-4E27-AD10-1E6C23015C5C}" destId="{73BF9E7E-0E3A-4197-9521-0BB3D1A1938A}" srcOrd="1" destOrd="0" parTransId="{6EF95274-F78C-4208-8181-5CE995CED282}" sibTransId="{39FD4E20-E9B3-4780-859B-2B55E7BE06F9}"/>
    <dgm:cxn modelId="{77A5BFA0-D724-4AF5-B25B-594A683B321A}" type="presOf" srcId="{43B43C9A-3E81-4260-A31D-845F3A0088C8}" destId="{9E2B4050-57D2-4816-9D0F-97B2F8FB70A8}" srcOrd="0" destOrd="0" presId="urn:microsoft.com/office/officeart/2005/8/layout/vList2"/>
    <dgm:cxn modelId="{6D3863BB-2715-407C-86C7-D84126639A5A}" type="presOf" srcId="{71A32645-4C05-4E05-A6AC-5B9746BAEE2F}" destId="{17EC5936-3EFF-4C13-85DF-28DFFA222ABE}" srcOrd="0" destOrd="0" presId="urn:microsoft.com/office/officeart/2005/8/layout/vList2"/>
    <dgm:cxn modelId="{9F5DB8C2-8AF3-4EF7-89B7-0ECA75A04EEF}" srcId="{71A32645-4C05-4E05-A6AC-5B9746BAEE2F}" destId="{7D3BB776-10AC-4DC2-A6B8-17A8C9F21B14}" srcOrd="0" destOrd="0" parTransId="{E567A0C7-9785-4B5E-873A-F05DF22BB8E3}" sibTransId="{5151C300-09CC-4EFB-B8A7-0FD227A80651}"/>
    <dgm:cxn modelId="{27214DD5-07D7-4BD8-94B7-4341538B281B}" srcId="{90EC44EF-4ADD-4E27-AD10-1E6C23015C5C}" destId="{8DEA0CF3-F5AF-46CD-9446-415F82954DD7}" srcOrd="0" destOrd="0" parTransId="{255F8F29-91BE-4816-9045-6A84D07EAF88}" sibTransId="{F6BD34F8-6AFF-41D7-AE13-DAFBC8B90B48}"/>
    <dgm:cxn modelId="{C321AD64-3756-4D29-A16C-948015B82701}" type="presParOf" srcId="{9E2B4050-57D2-4816-9D0F-97B2F8FB70A8}" destId="{E23FCA60-D59B-438A-B2CA-E4C975EF94A3}" srcOrd="0" destOrd="0" presId="urn:microsoft.com/office/officeart/2005/8/layout/vList2"/>
    <dgm:cxn modelId="{E561A943-05B0-4327-800D-09B582FE0837}" type="presParOf" srcId="{9E2B4050-57D2-4816-9D0F-97B2F8FB70A8}" destId="{8C68578A-26E8-49C0-9951-9AF7491287CC}" srcOrd="1" destOrd="0" presId="urn:microsoft.com/office/officeart/2005/8/layout/vList2"/>
    <dgm:cxn modelId="{32BB5005-EDF3-4443-9B71-F42816E33763}" type="presParOf" srcId="{9E2B4050-57D2-4816-9D0F-97B2F8FB70A8}" destId="{17EC5936-3EFF-4C13-85DF-28DFFA222ABE}" srcOrd="2" destOrd="0" presId="urn:microsoft.com/office/officeart/2005/8/layout/vList2"/>
    <dgm:cxn modelId="{EA4F6FEF-5B3D-49A6-912D-0E00D4DB7DB4}" type="presParOf" srcId="{9E2B4050-57D2-4816-9D0F-97B2F8FB70A8}" destId="{4C583EBF-A919-400B-A1F9-7DD2430DDD9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88C5EB-864D-4BAF-BD5E-FBDB3D4A64AE}"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9B1D393B-3647-4A67-BC1A-5D88E250829B}">
      <dgm:prSet/>
      <dgm:spPr/>
      <dgm:t>
        <a:bodyPr/>
        <a:lstStyle/>
        <a:p>
          <a:r>
            <a:rPr lang="en-US" dirty="0"/>
            <a:t>We need to broaden the conversation</a:t>
          </a:r>
        </a:p>
      </dgm:t>
    </dgm:pt>
    <dgm:pt modelId="{E1E64D7B-6BEF-46BB-8736-9E5AB45507F7}" type="parTrans" cxnId="{91453E36-BCA2-4A1F-9220-3723851BD096}">
      <dgm:prSet/>
      <dgm:spPr/>
      <dgm:t>
        <a:bodyPr/>
        <a:lstStyle/>
        <a:p>
          <a:endParaRPr lang="en-US"/>
        </a:p>
      </dgm:t>
    </dgm:pt>
    <dgm:pt modelId="{2F7B0F44-50CB-4200-923B-87194A782CA9}" type="sibTrans" cxnId="{91453E36-BCA2-4A1F-9220-3723851BD096}">
      <dgm:prSet/>
      <dgm:spPr/>
      <dgm:t>
        <a:bodyPr/>
        <a:lstStyle/>
        <a:p>
          <a:endParaRPr lang="en-US"/>
        </a:p>
      </dgm:t>
    </dgm:pt>
    <dgm:pt modelId="{84A09885-146E-4040-B7DF-79891AFAFE34}">
      <dgm:prSet custT="1"/>
      <dgm:spPr/>
      <dgm:t>
        <a:bodyPr/>
        <a:lstStyle/>
        <a:p>
          <a:r>
            <a:rPr lang="en-US" sz="1600" dirty="0"/>
            <a:t>Include more librarians, and especially public librarians</a:t>
          </a:r>
        </a:p>
      </dgm:t>
    </dgm:pt>
    <dgm:pt modelId="{C8755817-059F-41D8-818B-C2EC793AF532}" type="parTrans" cxnId="{C5BCD97F-B232-4E55-A9E0-1675B269E000}">
      <dgm:prSet/>
      <dgm:spPr/>
      <dgm:t>
        <a:bodyPr/>
        <a:lstStyle/>
        <a:p>
          <a:endParaRPr lang="en-US"/>
        </a:p>
      </dgm:t>
    </dgm:pt>
    <dgm:pt modelId="{888CC7AA-F9CA-4809-A47C-1AA88E45CEF6}" type="sibTrans" cxnId="{C5BCD97F-B232-4E55-A9E0-1675B269E000}">
      <dgm:prSet/>
      <dgm:spPr/>
      <dgm:t>
        <a:bodyPr/>
        <a:lstStyle/>
        <a:p>
          <a:endParaRPr lang="en-US"/>
        </a:p>
      </dgm:t>
    </dgm:pt>
    <dgm:pt modelId="{DF0F282E-D916-431F-8BF1-141F9D7C0C67}">
      <dgm:prSet custT="1"/>
      <dgm:spPr/>
      <dgm:t>
        <a:bodyPr/>
        <a:lstStyle/>
        <a:p>
          <a:r>
            <a:rPr lang="en-US" sz="1600" dirty="0"/>
            <a:t>Include more game developers, and especially a broader swathe of the indie gaming community</a:t>
          </a:r>
        </a:p>
      </dgm:t>
    </dgm:pt>
    <dgm:pt modelId="{0A9DCAD7-072C-42D8-9C2E-4CCB5D2B32F4}" type="parTrans" cxnId="{24A405F2-05EA-434C-B4F3-D3D197501DA6}">
      <dgm:prSet/>
      <dgm:spPr/>
      <dgm:t>
        <a:bodyPr/>
        <a:lstStyle/>
        <a:p>
          <a:endParaRPr lang="en-US"/>
        </a:p>
      </dgm:t>
    </dgm:pt>
    <dgm:pt modelId="{45A56D87-4725-47F2-AA05-117FECA55504}" type="sibTrans" cxnId="{24A405F2-05EA-434C-B4F3-D3D197501DA6}">
      <dgm:prSet/>
      <dgm:spPr/>
      <dgm:t>
        <a:bodyPr/>
        <a:lstStyle/>
        <a:p>
          <a:endParaRPr lang="en-US"/>
        </a:p>
      </dgm:t>
    </dgm:pt>
    <dgm:pt modelId="{2331437B-2CCC-4EF2-B7B1-E6B095CBAD06}">
      <dgm:prSet custT="1"/>
      <dgm:spPr/>
      <dgm:t>
        <a:bodyPr/>
        <a:lstStyle/>
        <a:p>
          <a:r>
            <a:rPr lang="en-US" sz="2000" dirty="0"/>
            <a:t>Bring librarians and game developers together</a:t>
          </a:r>
        </a:p>
      </dgm:t>
    </dgm:pt>
    <dgm:pt modelId="{A3569096-593C-4104-BF4E-3B3153158197}" type="parTrans" cxnId="{400E038E-6BA4-47E0-8615-5518E48B50B7}">
      <dgm:prSet/>
      <dgm:spPr/>
      <dgm:t>
        <a:bodyPr/>
        <a:lstStyle/>
        <a:p>
          <a:endParaRPr lang="en-US"/>
        </a:p>
      </dgm:t>
    </dgm:pt>
    <dgm:pt modelId="{29243762-AE61-417D-82C1-9786BB798E46}" type="sibTrans" cxnId="{400E038E-6BA4-47E0-8615-5518E48B50B7}">
      <dgm:prSet/>
      <dgm:spPr/>
      <dgm:t>
        <a:bodyPr/>
        <a:lstStyle/>
        <a:p>
          <a:endParaRPr lang="en-US"/>
        </a:p>
      </dgm:t>
    </dgm:pt>
    <dgm:pt modelId="{68E96B1B-F9CD-4079-931B-C1FAD83EFEB2}">
      <dgm:prSet/>
      <dgm:spPr/>
      <dgm:t>
        <a:bodyPr/>
        <a:lstStyle/>
        <a:p>
          <a:r>
            <a:rPr lang="en-US"/>
            <a:t>We need to pilot different licensing frameworks and access models and build from there</a:t>
          </a:r>
        </a:p>
      </dgm:t>
    </dgm:pt>
    <dgm:pt modelId="{833CC8C7-A22C-4D2C-8099-42643507E8D0}" type="parTrans" cxnId="{E74086B7-7164-4C1D-ABC9-DC0A32FB5565}">
      <dgm:prSet/>
      <dgm:spPr/>
      <dgm:t>
        <a:bodyPr/>
        <a:lstStyle/>
        <a:p>
          <a:endParaRPr lang="en-US"/>
        </a:p>
      </dgm:t>
    </dgm:pt>
    <dgm:pt modelId="{83DC09B7-6A10-464A-8801-B967EA62E259}" type="sibTrans" cxnId="{E74086B7-7164-4C1D-ABC9-DC0A32FB5565}">
      <dgm:prSet/>
      <dgm:spPr/>
      <dgm:t>
        <a:bodyPr/>
        <a:lstStyle/>
        <a:p>
          <a:endParaRPr lang="en-US"/>
        </a:p>
      </dgm:t>
    </dgm:pt>
    <dgm:pt modelId="{58FF5B3B-B444-4241-8215-282FD1DEF760}" type="pres">
      <dgm:prSet presAssocID="{C888C5EB-864D-4BAF-BD5E-FBDB3D4A64AE}" presName="Name0" presStyleCnt="0">
        <dgm:presLayoutVars>
          <dgm:dir/>
          <dgm:animLvl val="lvl"/>
          <dgm:resizeHandles val="exact"/>
        </dgm:presLayoutVars>
      </dgm:prSet>
      <dgm:spPr/>
    </dgm:pt>
    <dgm:pt modelId="{2CD2B2C5-DF8B-43C5-88E7-58C075C75875}" type="pres">
      <dgm:prSet presAssocID="{68E96B1B-F9CD-4079-931B-C1FAD83EFEB2}" presName="boxAndChildren" presStyleCnt="0"/>
      <dgm:spPr/>
    </dgm:pt>
    <dgm:pt modelId="{7E315161-3204-4CF3-BF85-0C8C5C33BB88}" type="pres">
      <dgm:prSet presAssocID="{68E96B1B-F9CD-4079-931B-C1FAD83EFEB2}" presName="parentTextBox" presStyleLbl="node1" presStyleIdx="0" presStyleCnt="2"/>
      <dgm:spPr/>
    </dgm:pt>
    <dgm:pt modelId="{E04B1338-21E4-4001-BBE8-CD7EFA6A2E08}" type="pres">
      <dgm:prSet presAssocID="{2F7B0F44-50CB-4200-923B-87194A782CA9}" presName="sp" presStyleCnt="0"/>
      <dgm:spPr/>
    </dgm:pt>
    <dgm:pt modelId="{2D904E8A-4420-4E97-B8BF-F9DF59355F30}" type="pres">
      <dgm:prSet presAssocID="{9B1D393B-3647-4A67-BC1A-5D88E250829B}" presName="arrowAndChildren" presStyleCnt="0"/>
      <dgm:spPr/>
    </dgm:pt>
    <dgm:pt modelId="{52BAD1D0-E625-418E-9B7D-AA4F23661F9B}" type="pres">
      <dgm:prSet presAssocID="{9B1D393B-3647-4A67-BC1A-5D88E250829B}" presName="parentTextArrow" presStyleLbl="node1" presStyleIdx="0" presStyleCnt="2"/>
      <dgm:spPr/>
    </dgm:pt>
    <dgm:pt modelId="{2C71A966-F892-499E-B574-480C45EC5D3F}" type="pres">
      <dgm:prSet presAssocID="{9B1D393B-3647-4A67-BC1A-5D88E250829B}" presName="arrow" presStyleLbl="node1" presStyleIdx="1" presStyleCnt="2"/>
      <dgm:spPr/>
    </dgm:pt>
    <dgm:pt modelId="{BF602E46-CC15-463B-BB1D-041C83715207}" type="pres">
      <dgm:prSet presAssocID="{9B1D393B-3647-4A67-BC1A-5D88E250829B}" presName="descendantArrow" presStyleCnt="0"/>
      <dgm:spPr/>
    </dgm:pt>
    <dgm:pt modelId="{290C5CB0-7602-45AB-8561-EB0CF8AB93C9}" type="pres">
      <dgm:prSet presAssocID="{84A09885-146E-4040-B7DF-79891AFAFE34}" presName="childTextArrow" presStyleLbl="fgAccFollowNode1" presStyleIdx="0" presStyleCnt="3">
        <dgm:presLayoutVars>
          <dgm:bulletEnabled val="1"/>
        </dgm:presLayoutVars>
      </dgm:prSet>
      <dgm:spPr/>
    </dgm:pt>
    <dgm:pt modelId="{EF99F1A0-F8AC-4316-ADA9-01683DF5B8AE}" type="pres">
      <dgm:prSet presAssocID="{DF0F282E-D916-431F-8BF1-141F9D7C0C67}" presName="childTextArrow" presStyleLbl="fgAccFollowNode1" presStyleIdx="1" presStyleCnt="3">
        <dgm:presLayoutVars>
          <dgm:bulletEnabled val="1"/>
        </dgm:presLayoutVars>
      </dgm:prSet>
      <dgm:spPr/>
    </dgm:pt>
    <dgm:pt modelId="{89050380-2ECD-4693-A18C-C73FFB034408}" type="pres">
      <dgm:prSet presAssocID="{2331437B-2CCC-4EF2-B7B1-E6B095CBAD06}" presName="childTextArrow" presStyleLbl="fgAccFollowNode1" presStyleIdx="2" presStyleCnt="3">
        <dgm:presLayoutVars>
          <dgm:bulletEnabled val="1"/>
        </dgm:presLayoutVars>
      </dgm:prSet>
      <dgm:spPr/>
    </dgm:pt>
  </dgm:ptLst>
  <dgm:cxnLst>
    <dgm:cxn modelId="{F0C04A2E-E8FC-4074-8650-3990B168D56C}" type="presOf" srcId="{DF0F282E-D916-431F-8BF1-141F9D7C0C67}" destId="{EF99F1A0-F8AC-4316-ADA9-01683DF5B8AE}" srcOrd="0" destOrd="0" presId="urn:microsoft.com/office/officeart/2005/8/layout/process4"/>
    <dgm:cxn modelId="{91453E36-BCA2-4A1F-9220-3723851BD096}" srcId="{C888C5EB-864D-4BAF-BD5E-FBDB3D4A64AE}" destId="{9B1D393B-3647-4A67-BC1A-5D88E250829B}" srcOrd="0" destOrd="0" parTransId="{E1E64D7B-6BEF-46BB-8736-9E5AB45507F7}" sibTransId="{2F7B0F44-50CB-4200-923B-87194A782CA9}"/>
    <dgm:cxn modelId="{4DF44C5D-47CB-49BD-8730-3CA159B5B244}" type="presOf" srcId="{9B1D393B-3647-4A67-BC1A-5D88E250829B}" destId="{2C71A966-F892-499E-B574-480C45EC5D3F}" srcOrd="1" destOrd="0" presId="urn:microsoft.com/office/officeart/2005/8/layout/process4"/>
    <dgm:cxn modelId="{8285AC65-267F-4EDF-A1A9-A41B265D167C}" type="presOf" srcId="{2331437B-2CCC-4EF2-B7B1-E6B095CBAD06}" destId="{89050380-2ECD-4693-A18C-C73FFB034408}" srcOrd="0" destOrd="0" presId="urn:microsoft.com/office/officeart/2005/8/layout/process4"/>
    <dgm:cxn modelId="{B777A46A-84E1-49E8-A265-0D8B72894CD0}" type="presOf" srcId="{84A09885-146E-4040-B7DF-79891AFAFE34}" destId="{290C5CB0-7602-45AB-8561-EB0CF8AB93C9}" srcOrd="0" destOrd="0" presId="urn:microsoft.com/office/officeart/2005/8/layout/process4"/>
    <dgm:cxn modelId="{C5BCD97F-B232-4E55-A9E0-1675B269E000}" srcId="{9B1D393B-3647-4A67-BC1A-5D88E250829B}" destId="{84A09885-146E-4040-B7DF-79891AFAFE34}" srcOrd="0" destOrd="0" parTransId="{C8755817-059F-41D8-818B-C2EC793AF532}" sibTransId="{888CC7AA-F9CA-4809-A47C-1AA88E45CEF6}"/>
    <dgm:cxn modelId="{400E038E-6BA4-47E0-8615-5518E48B50B7}" srcId="{9B1D393B-3647-4A67-BC1A-5D88E250829B}" destId="{2331437B-2CCC-4EF2-B7B1-E6B095CBAD06}" srcOrd="2" destOrd="0" parTransId="{A3569096-593C-4104-BF4E-3B3153158197}" sibTransId="{29243762-AE61-417D-82C1-9786BB798E46}"/>
    <dgm:cxn modelId="{E74086B7-7164-4C1D-ABC9-DC0A32FB5565}" srcId="{C888C5EB-864D-4BAF-BD5E-FBDB3D4A64AE}" destId="{68E96B1B-F9CD-4079-931B-C1FAD83EFEB2}" srcOrd="1" destOrd="0" parTransId="{833CC8C7-A22C-4D2C-8099-42643507E8D0}" sibTransId="{83DC09B7-6A10-464A-8801-B967EA62E259}"/>
    <dgm:cxn modelId="{A60A2CC1-0A7E-4910-8B4C-500204872ED8}" type="presOf" srcId="{C888C5EB-864D-4BAF-BD5E-FBDB3D4A64AE}" destId="{58FF5B3B-B444-4241-8215-282FD1DEF760}" srcOrd="0" destOrd="0" presId="urn:microsoft.com/office/officeart/2005/8/layout/process4"/>
    <dgm:cxn modelId="{31CEA4D3-AA8A-415B-82B6-D0C411098A1A}" type="presOf" srcId="{9B1D393B-3647-4A67-BC1A-5D88E250829B}" destId="{52BAD1D0-E625-418E-9B7D-AA4F23661F9B}" srcOrd="0" destOrd="0" presId="urn:microsoft.com/office/officeart/2005/8/layout/process4"/>
    <dgm:cxn modelId="{24A405F2-05EA-434C-B4F3-D3D197501DA6}" srcId="{9B1D393B-3647-4A67-BC1A-5D88E250829B}" destId="{DF0F282E-D916-431F-8BF1-141F9D7C0C67}" srcOrd="1" destOrd="0" parTransId="{0A9DCAD7-072C-42D8-9C2E-4CCB5D2B32F4}" sibTransId="{45A56D87-4725-47F2-AA05-117FECA55504}"/>
    <dgm:cxn modelId="{5A4AFAF7-1D53-4252-BE9F-45F03D3D04B2}" type="presOf" srcId="{68E96B1B-F9CD-4079-931B-C1FAD83EFEB2}" destId="{7E315161-3204-4CF3-BF85-0C8C5C33BB88}" srcOrd="0" destOrd="0" presId="urn:microsoft.com/office/officeart/2005/8/layout/process4"/>
    <dgm:cxn modelId="{9D7D0652-BB24-401F-8E92-3DAC1E93C304}" type="presParOf" srcId="{58FF5B3B-B444-4241-8215-282FD1DEF760}" destId="{2CD2B2C5-DF8B-43C5-88E7-58C075C75875}" srcOrd="0" destOrd="0" presId="urn:microsoft.com/office/officeart/2005/8/layout/process4"/>
    <dgm:cxn modelId="{792A5433-7053-4DA4-ADF8-F666D563C784}" type="presParOf" srcId="{2CD2B2C5-DF8B-43C5-88E7-58C075C75875}" destId="{7E315161-3204-4CF3-BF85-0C8C5C33BB88}" srcOrd="0" destOrd="0" presId="urn:microsoft.com/office/officeart/2005/8/layout/process4"/>
    <dgm:cxn modelId="{7EE567E6-2A7A-43BD-A47F-27DB9989EE13}" type="presParOf" srcId="{58FF5B3B-B444-4241-8215-282FD1DEF760}" destId="{E04B1338-21E4-4001-BBE8-CD7EFA6A2E08}" srcOrd="1" destOrd="0" presId="urn:microsoft.com/office/officeart/2005/8/layout/process4"/>
    <dgm:cxn modelId="{CCB9F841-84D4-4762-AD19-3E1DA4C17F2A}" type="presParOf" srcId="{58FF5B3B-B444-4241-8215-282FD1DEF760}" destId="{2D904E8A-4420-4E97-B8BF-F9DF59355F30}" srcOrd="2" destOrd="0" presId="urn:microsoft.com/office/officeart/2005/8/layout/process4"/>
    <dgm:cxn modelId="{1FCE6944-E84C-4A08-9335-871E32A7B336}" type="presParOf" srcId="{2D904E8A-4420-4E97-B8BF-F9DF59355F30}" destId="{52BAD1D0-E625-418E-9B7D-AA4F23661F9B}" srcOrd="0" destOrd="0" presId="urn:microsoft.com/office/officeart/2005/8/layout/process4"/>
    <dgm:cxn modelId="{16EE46CB-1D05-4A3D-84C5-3E1381F4D976}" type="presParOf" srcId="{2D904E8A-4420-4E97-B8BF-F9DF59355F30}" destId="{2C71A966-F892-499E-B574-480C45EC5D3F}" srcOrd="1" destOrd="0" presId="urn:microsoft.com/office/officeart/2005/8/layout/process4"/>
    <dgm:cxn modelId="{5104BBF6-3F51-4C7A-AA5F-94B172ADC6C6}" type="presParOf" srcId="{2D904E8A-4420-4E97-B8BF-F9DF59355F30}" destId="{BF602E46-CC15-463B-BB1D-041C83715207}" srcOrd="2" destOrd="0" presId="urn:microsoft.com/office/officeart/2005/8/layout/process4"/>
    <dgm:cxn modelId="{4F5FD497-00B6-4A01-BBC6-462E344D74FE}" type="presParOf" srcId="{BF602E46-CC15-463B-BB1D-041C83715207}" destId="{290C5CB0-7602-45AB-8561-EB0CF8AB93C9}" srcOrd="0" destOrd="0" presId="urn:microsoft.com/office/officeart/2005/8/layout/process4"/>
    <dgm:cxn modelId="{2B481A98-1FF9-4966-B67F-5F782E079D08}" type="presParOf" srcId="{BF602E46-CC15-463B-BB1D-041C83715207}" destId="{EF99F1A0-F8AC-4316-ADA9-01683DF5B8AE}" srcOrd="1" destOrd="0" presId="urn:microsoft.com/office/officeart/2005/8/layout/process4"/>
    <dgm:cxn modelId="{6B8CFE39-7079-4B55-A5B9-640CE9879643}" type="presParOf" srcId="{BF602E46-CC15-463B-BB1D-041C83715207}" destId="{89050380-2ECD-4693-A18C-C73FFB034408}"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38AED-97BA-475A-9939-EA5626D75049}">
      <dsp:nvSpPr>
        <dsp:cNvPr id="0" name=""/>
        <dsp:cNvSpPr/>
      </dsp:nvSpPr>
      <dsp:spPr>
        <a:xfrm>
          <a:off x="0" y="29217"/>
          <a:ext cx="6949440" cy="1846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They’ll need to develop new models and approaches</a:t>
          </a:r>
        </a:p>
      </dsp:txBody>
      <dsp:txXfrm>
        <a:off x="90116" y="119333"/>
        <a:ext cx="6769208" cy="1665808"/>
      </dsp:txXfrm>
    </dsp:sp>
    <dsp:sp modelId="{20393F17-6B16-408D-B00A-59ED4600DF83}">
      <dsp:nvSpPr>
        <dsp:cNvPr id="0" name=""/>
        <dsp:cNvSpPr/>
      </dsp:nvSpPr>
      <dsp:spPr>
        <a:xfrm>
          <a:off x="0" y="1970298"/>
          <a:ext cx="6949440" cy="1846040"/>
        </a:xfrm>
        <a:prstGeom prst="roundRect">
          <a:avLst/>
        </a:prstGeom>
        <a:solidFill>
          <a:schemeClr val="accent2">
            <a:hueOff val="1508629"/>
            <a:satOff val="-5055"/>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They can learn from what’s worked (and what hasn’t) from ebooks and digital video</a:t>
          </a:r>
        </a:p>
      </dsp:txBody>
      <dsp:txXfrm>
        <a:off x="90116" y="2060414"/>
        <a:ext cx="6769208" cy="1665808"/>
      </dsp:txXfrm>
    </dsp:sp>
    <dsp:sp modelId="{5E8323E7-FC2C-4F7F-B256-4D4D47D62208}">
      <dsp:nvSpPr>
        <dsp:cNvPr id="0" name=""/>
        <dsp:cNvSpPr/>
      </dsp:nvSpPr>
      <dsp:spPr>
        <a:xfrm>
          <a:off x="0" y="3911378"/>
          <a:ext cx="6949440" cy="1846040"/>
        </a:xfrm>
        <a:prstGeom prst="roundRect">
          <a:avLst/>
        </a:prstGeom>
        <a:solidFill>
          <a:schemeClr val="accent2">
            <a:hueOff val="3017258"/>
            <a:satOff val="-10109"/>
            <a:lumOff val="-10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They’ll need to include game developers and publishers in those conversations</a:t>
          </a:r>
        </a:p>
      </dsp:txBody>
      <dsp:txXfrm>
        <a:off x="90116" y="4001494"/>
        <a:ext cx="6769208" cy="1665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2A6B0-B9CB-4C76-9A45-1219583ECFE2}">
      <dsp:nvSpPr>
        <dsp:cNvPr id="0" name=""/>
        <dsp:cNvSpPr/>
      </dsp:nvSpPr>
      <dsp:spPr>
        <a:xfrm>
          <a:off x="0" y="2825"/>
          <a:ext cx="69494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BC5D84-C8DC-4723-B177-024973087BCC}">
      <dsp:nvSpPr>
        <dsp:cNvPr id="0" name=""/>
        <dsp:cNvSpPr/>
      </dsp:nvSpPr>
      <dsp:spPr>
        <a:xfrm>
          <a:off x="0" y="2825"/>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Talked with people in the library world</a:t>
          </a:r>
        </a:p>
      </dsp:txBody>
      <dsp:txXfrm>
        <a:off x="0" y="2825"/>
        <a:ext cx="6949440" cy="1926995"/>
      </dsp:txXfrm>
    </dsp:sp>
    <dsp:sp modelId="{B348A182-0AEC-4836-98AA-AB0B3A78672C}">
      <dsp:nvSpPr>
        <dsp:cNvPr id="0" name=""/>
        <dsp:cNvSpPr/>
      </dsp:nvSpPr>
      <dsp:spPr>
        <a:xfrm>
          <a:off x="0" y="1929821"/>
          <a:ext cx="6949440" cy="0"/>
        </a:xfrm>
        <a:prstGeom prst="line">
          <a:avLst/>
        </a:prstGeom>
        <a:solidFill>
          <a:schemeClr val="accent2">
            <a:hueOff val="1508629"/>
            <a:satOff val="-5055"/>
            <a:lumOff val="-5294"/>
            <a:alphaOff val="0"/>
          </a:schemeClr>
        </a:solidFill>
        <a:ln w="12700" cap="flat" cmpd="sng" algn="ctr">
          <a:solidFill>
            <a:schemeClr val="accent2">
              <a:hueOff val="1508629"/>
              <a:satOff val="-5055"/>
              <a:lumOff val="-5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54391-8AC3-4D51-8B1A-286B7D8726A9}">
      <dsp:nvSpPr>
        <dsp:cNvPr id="0" name=""/>
        <dsp:cNvSpPr/>
      </dsp:nvSpPr>
      <dsp:spPr>
        <a:xfrm>
          <a:off x="0" y="1929821"/>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Talked with people in the interactive fiction world</a:t>
          </a:r>
        </a:p>
      </dsp:txBody>
      <dsp:txXfrm>
        <a:off x="0" y="1929821"/>
        <a:ext cx="6949440" cy="1926995"/>
      </dsp:txXfrm>
    </dsp:sp>
    <dsp:sp modelId="{50442705-C57D-44AF-A685-AE1DC1CE4A49}">
      <dsp:nvSpPr>
        <dsp:cNvPr id="0" name=""/>
        <dsp:cNvSpPr/>
      </dsp:nvSpPr>
      <dsp:spPr>
        <a:xfrm>
          <a:off x="0" y="3856816"/>
          <a:ext cx="6949440" cy="0"/>
        </a:xfrm>
        <a:prstGeom prst="line">
          <a:avLst/>
        </a:prstGeom>
        <a:solidFill>
          <a:schemeClr val="accent2">
            <a:hueOff val="3017258"/>
            <a:satOff val="-10109"/>
            <a:lumOff val="-10587"/>
            <a:alphaOff val="0"/>
          </a:schemeClr>
        </a:solidFill>
        <a:ln w="12700" cap="flat" cmpd="sng" algn="ctr">
          <a:solidFill>
            <a:schemeClr val="accent2">
              <a:hueOff val="3017258"/>
              <a:satOff val="-10109"/>
              <a:lumOff val="-105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96D52F-3999-4159-9E07-395E397FA988}">
      <dsp:nvSpPr>
        <dsp:cNvPr id="0" name=""/>
        <dsp:cNvSpPr/>
      </dsp:nvSpPr>
      <dsp:spPr>
        <a:xfrm>
          <a:off x="0" y="3856816"/>
          <a:ext cx="6949440" cy="1926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Surveyed game developers more broadly</a:t>
          </a:r>
        </a:p>
      </dsp:txBody>
      <dsp:txXfrm>
        <a:off x="0" y="3856816"/>
        <a:ext cx="6949440" cy="1926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FCA60-D59B-438A-B2CA-E4C975EF94A3}">
      <dsp:nvSpPr>
        <dsp:cNvPr id="0" name=""/>
        <dsp:cNvSpPr/>
      </dsp:nvSpPr>
      <dsp:spPr>
        <a:xfrm>
          <a:off x="0" y="218057"/>
          <a:ext cx="6949440" cy="17046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An external platform making games available to libraries would be the best solution for most use cases</a:t>
          </a:r>
        </a:p>
      </dsp:txBody>
      <dsp:txXfrm>
        <a:off x="83216" y="301273"/>
        <a:ext cx="6783008" cy="1538258"/>
      </dsp:txXfrm>
    </dsp:sp>
    <dsp:sp modelId="{8C68578A-26E8-49C0-9951-9AF7491287CC}">
      <dsp:nvSpPr>
        <dsp:cNvPr id="0" name=""/>
        <dsp:cNvSpPr/>
      </dsp:nvSpPr>
      <dsp:spPr>
        <a:xfrm>
          <a:off x="0" y="1922747"/>
          <a:ext cx="6949440"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But this either needs to be built, or…</a:t>
          </a:r>
        </a:p>
        <a:p>
          <a:pPr marL="228600" lvl="1" indent="-228600" algn="l" defTabSz="1066800">
            <a:lnSpc>
              <a:spcPct val="90000"/>
            </a:lnSpc>
            <a:spcBef>
              <a:spcPct val="0"/>
            </a:spcBef>
            <a:spcAft>
              <a:spcPct val="20000"/>
            </a:spcAft>
            <a:buChar char="•"/>
          </a:pPr>
          <a:r>
            <a:rPr lang="en-US" sz="2400" kern="1200"/>
            <a:t>Some existing platform needs to be adapted for libraries</a:t>
          </a:r>
        </a:p>
      </dsp:txBody>
      <dsp:txXfrm>
        <a:off x="0" y="1922747"/>
        <a:ext cx="6949440" cy="1187145"/>
      </dsp:txXfrm>
    </dsp:sp>
    <dsp:sp modelId="{17EC5936-3EFF-4C13-85DF-28DFFA222ABE}">
      <dsp:nvSpPr>
        <dsp:cNvPr id="0" name=""/>
        <dsp:cNvSpPr/>
      </dsp:nvSpPr>
      <dsp:spPr>
        <a:xfrm>
          <a:off x="0" y="3109892"/>
          <a:ext cx="6949440" cy="1704690"/>
        </a:xfrm>
        <a:prstGeom prst="roundRect">
          <a:avLst/>
        </a:prstGeom>
        <a:solidFill>
          <a:schemeClr val="accent2">
            <a:hueOff val="3017258"/>
            <a:satOff val="-10109"/>
            <a:lumOff val="-10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Libraries are still trying to figure out how to preserve games on physical media</a:t>
          </a:r>
        </a:p>
      </dsp:txBody>
      <dsp:txXfrm>
        <a:off x="83216" y="3193108"/>
        <a:ext cx="6783008" cy="1538258"/>
      </dsp:txXfrm>
    </dsp:sp>
    <dsp:sp modelId="{4C583EBF-A919-400B-A1F9-7DD2430DDD9E}">
      <dsp:nvSpPr>
        <dsp:cNvPr id="0" name=""/>
        <dsp:cNvSpPr/>
      </dsp:nvSpPr>
      <dsp:spPr>
        <a:xfrm>
          <a:off x="0" y="4814582"/>
          <a:ext cx="6949440"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4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What role should libraries play in preserving digital games?</a:t>
          </a:r>
        </a:p>
      </dsp:txBody>
      <dsp:txXfrm>
        <a:off x="0" y="4814582"/>
        <a:ext cx="6949440" cy="753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15161-3204-4CF3-BF85-0C8C5C33BB88}">
      <dsp:nvSpPr>
        <dsp:cNvPr id="0" name=""/>
        <dsp:cNvSpPr/>
      </dsp:nvSpPr>
      <dsp:spPr>
        <a:xfrm>
          <a:off x="0" y="3823800"/>
          <a:ext cx="7536203" cy="25088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We need to pilot different licensing frameworks and access models and build from there</a:t>
          </a:r>
        </a:p>
      </dsp:txBody>
      <dsp:txXfrm>
        <a:off x="0" y="3823800"/>
        <a:ext cx="7536203" cy="2508827"/>
      </dsp:txXfrm>
    </dsp:sp>
    <dsp:sp modelId="{2C71A966-F892-499E-B574-480C45EC5D3F}">
      <dsp:nvSpPr>
        <dsp:cNvPr id="0" name=""/>
        <dsp:cNvSpPr/>
      </dsp:nvSpPr>
      <dsp:spPr>
        <a:xfrm rot="10800000">
          <a:off x="0" y="2856"/>
          <a:ext cx="7536203" cy="3858576"/>
        </a:xfrm>
        <a:prstGeom prst="upArrowCallout">
          <a:avLst/>
        </a:prstGeom>
        <a:solidFill>
          <a:schemeClr val="accent2">
            <a:hueOff val="3017258"/>
            <a:satOff val="-10109"/>
            <a:lumOff val="-105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We need to broaden the conversation</a:t>
          </a:r>
        </a:p>
      </dsp:txBody>
      <dsp:txXfrm rot="-10800000">
        <a:off x="0" y="2856"/>
        <a:ext cx="7536203" cy="1354360"/>
      </dsp:txXfrm>
    </dsp:sp>
    <dsp:sp modelId="{290C5CB0-7602-45AB-8561-EB0CF8AB93C9}">
      <dsp:nvSpPr>
        <dsp:cNvPr id="0" name=""/>
        <dsp:cNvSpPr/>
      </dsp:nvSpPr>
      <dsp:spPr>
        <a:xfrm>
          <a:off x="3679" y="1357217"/>
          <a:ext cx="2509614" cy="11537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Include more librarians, and especially public librarians</a:t>
          </a:r>
        </a:p>
      </dsp:txBody>
      <dsp:txXfrm>
        <a:off x="3679" y="1357217"/>
        <a:ext cx="2509614" cy="1153714"/>
      </dsp:txXfrm>
    </dsp:sp>
    <dsp:sp modelId="{EF99F1A0-F8AC-4316-ADA9-01683DF5B8AE}">
      <dsp:nvSpPr>
        <dsp:cNvPr id="0" name=""/>
        <dsp:cNvSpPr/>
      </dsp:nvSpPr>
      <dsp:spPr>
        <a:xfrm>
          <a:off x="2513294" y="1357217"/>
          <a:ext cx="2509614" cy="1153714"/>
        </a:xfrm>
        <a:prstGeom prst="rect">
          <a:avLst/>
        </a:prstGeom>
        <a:solidFill>
          <a:schemeClr val="accent2">
            <a:tint val="40000"/>
            <a:alpha val="90000"/>
            <a:hueOff val="1347009"/>
            <a:satOff val="-17209"/>
            <a:lumOff val="-1553"/>
            <a:alphaOff val="0"/>
          </a:schemeClr>
        </a:solidFill>
        <a:ln w="12700" cap="flat" cmpd="sng" algn="ctr">
          <a:solidFill>
            <a:schemeClr val="accent2">
              <a:tint val="40000"/>
              <a:alpha val="90000"/>
              <a:hueOff val="1347009"/>
              <a:satOff val="-17209"/>
              <a:lumOff val="-15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Include more game developers, and especially a broader swathe of the indie gaming community</a:t>
          </a:r>
        </a:p>
      </dsp:txBody>
      <dsp:txXfrm>
        <a:off x="2513294" y="1357217"/>
        <a:ext cx="2509614" cy="1153714"/>
      </dsp:txXfrm>
    </dsp:sp>
    <dsp:sp modelId="{89050380-2ECD-4693-A18C-C73FFB034408}">
      <dsp:nvSpPr>
        <dsp:cNvPr id="0" name=""/>
        <dsp:cNvSpPr/>
      </dsp:nvSpPr>
      <dsp:spPr>
        <a:xfrm>
          <a:off x="5022908" y="1357217"/>
          <a:ext cx="2509614" cy="1153714"/>
        </a:xfrm>
        <a:prstGeom prst="rect">
          <a:avLst/>
        </a:prstGeom>
        <a:solidFill>
          <a:schemeClr val="accent2">
            <a:tint val="40000"/>
            <a:alpha val="90000"/>
            <a:hueOff val="2694019"/>
            <a:satOff val="-34418"/>
            <a:lumOff val="-3105"/>
            <a:alphaOff val="0"/>
          </a:schemeClr>
        </a:solidFill>
        <a:ln w="12700" cap="flat" cmpd="sng" algn="ctr">
          <a:solidFill>
            <a:schemeClr val="accent2">
              <a:tint val="40000"/>
              <a:alpha val="90000"/>
              <a:hueOff val="2694019"/>
              <a:satOff val="-34418"/>
              <a:lumOff val="-31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Bring librarians and game developers together</a:t>
          </a:r>
        </a:p>
      </dsp:txBody>
      <dsp:txXfrm>
        <a:off x="5022908" y="1357217"/>
        <a:ext cx="2509614" cy="115371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6/20/2024</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4889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6/20/2024</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8850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6/20/2024</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617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6/20/2024</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1773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6/20/2024</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0097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6/20/2024</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0641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6/20/2024</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90136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6/20/2024</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9445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6/20/2024</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0252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6/20/2024</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9352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6/20/2024</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021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6/20/2024</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6508705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gda.or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logs.loc.gov/preservation/2021/08/kilobytes-of-cultural-heritage-preserving-collections-on-floppy-disks/"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ntendolife.com/news/2019/02/talking_point_what_does_the_nintendo_seal_of_quality_mean_in_2019"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ountermetrics.org/wp-content/uploads/2024/04/Guide-Metrics.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hyperlink" Target="mailto:ccpost@uncg.edu"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hyperlink" Target="https://www.lib.ncsu.edu/spaces/gaming-esports-lab"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intfiction.org/t/lets-talk-about-collecting-narrative-games-in-libra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EB1E2B-86E1-D02B-15AF-AAC87DB101B6}"/>
              </a:ext>
            </a:extLst>
          </p:cNvPr>
          <p:cNvPicPr>
            <a:picLocks noChangeAspect="1"/>
          </p:cNvPicPr>
          <p:nvPr/>
        </p:nvPicPr>
        <p:blipFill rotWithShape="1">
          <a:blip r:embed="rId2"/>
          <a:srcRect l="10636" r="25362" b="-2"/>
          <a:stretch/>
        </p:blipFill>
        <p:spPr>
          <a:xfrm>
            <a:off x="20" y="1"/>
            <a:ext cx="6575591" cy="6858000"/>
          </a:xfrm>
          <a:prstGeom prst="rect">
            <a:avLst/>
          </a:prstGeom>
        </p:spPr>
      </p:pic>
      <p:sp>
        <p:nvSpPr>
          <p:cNvPr id="2" name="Title 1">
            <a:extLst>
              <a:ext uri="{FF2B5EF4-FFF2-40B4-BE49-F238E27FC236}">
                <a16:creationId xmlns:a16="http://schemas.microsoft.com/office/drawing/2014/main" id="{41E0FF8D-BD70-879E-C294-6DD23D6B3F7E}"/>
              </a:ext>
            </a:extLst>
          </p:cNvPr>
          <p:cNvSpPr>
            <a:spLocks noGrp="1"/>
          </p:cNvSpPr>
          <p:nvPr>
            <p:ph type="ctrTitle"/>
          </p:nvPr>
        </p:nvSpPr>
        <p:spPr>
          <a:xfrm>
            <a:off x="7168896" y="1129554"/>
            <a:ext cx="4361688" cy="3475236"/>
          </a:xfrm>
        </p:spPr>
        <p:txBody>
          <a:bodyPr>
            <a:normAutofit/>
          </a:bodyPr>
          <a:lstStyle/>
          <a:p>
            <a:pPr algn="l"/>
            <a:r>
              <a:rPr lang="en-US" sz="3800"/>
              <a:t>Let’s Keep Talking about Collecting Narrative Games in Libraries</a:t>
            </a:r>
          </a:p>
        </p:txBody>
      </p:sp>
      <p:sp>
        <p:nvSpPr>
          <p:cNvPr id="3" name="Subtitle 2">
            <a:extLst>
              <a:ext uri="{FF2B5EF4-FFF2-40B4-BE49-F238E27FC236}">
                <a16:creationId xmlns:a16="http://schemas.microsoft.com/office/drawing/2014/main" id="{B9D36649-BA92-17E6-DBA2-1BA93C5C41CF}"/>
              </a:ext>
            </a:extLst>
          </p:cNvPr>
          <p:cNvSpPr>
            <a:spLocks noGrp="1"/>
          </p:cNvSpPr>
          <p:nvPr>
            <p:ph type="subTitle" idx="1"/>
          </p:nvPr>
        </p:nvSpPr>
        <p:spPr>
          <a:xfrm>
            <a:off x="7168896" y="4731337"/>
            <a:ext cx="4206240" cy="1184584"/>
          </a:xfrm>
        </p:spPr>
        <p:txBody>
          <a:bodyPr>
            <a:normAutofit/>
          </a:bodyPr>
          <a:lstStyle/>
          <a:p>
            <a:pPr algn="l">
              <a:lnSpc>
                <a:spcPct val="110000"/>
              </a:lnSpc>
            </a:pPr>
            <a:r>
              <a:rPr lang="en-US" sz="1100"/>
              <a:t>Colin Post</a:t>
            </a:r>
          </a:p>
          <a:p>
            <a:pPr algn="l">
              <a:lnSpc>
                <a:spcPct val="110000"/>
              </a:lnSpc>
            </a:pPr>
            <a:r>
              <a:rPr lang="en-US" sz="1100"/>
              <a:t>Dept. of Information, Library, and Research Sciences</a:t>
            </a:r>
          </a:p>
          <a:p>
            <a:pPr algn="l">
              <a:lnSpc>
                <a:spcPct val="110000"/>
              </a:lnSpc>
            </a:pPr>
            <a:r>
              <a:rPr lang="en-US" sz="1100"/>
              <a:t>University of North Carolina - Greensboro</a:t>
            </a:r>
          </a:p>
        </p:txBody>
      </p:sp>
    </p:spTree>
    <p:extLst>
      <p:ext uri="{BB962C8B-B14F-4D97-AF65-F5344CB8AC3E}">
        <p14:creationId xmlns:p14="http://schemas.microsoft.com/office/powerpoint/2010/main" val="16479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867147-1C83-BF71-39B0-B590EE7F3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878591-9A86-01A7-398A-96FA22B1B353}"/>
              </a:ext>
            </a:extLst>
          </p:cNvPr>
          <p:cNvSpPr>
            <a:spLocks noGrp="1"/>
          </p:cNvSpPr>
          <p:nvPr>
            <p:ph type="title"/>
          </p:nvPr>
        </p:nvSpPr>
        <p:spPr>
          <a:xfrm>
            <a:off x="614678" y="548640"/>
            <a:ext cx="10872216" cy="1133856"/>
          </a:xfrm>
        </p:spPr>
        <p:txBody>
          <a:bodyPr anchor="t">
            <a:normAutofit/>
          </a:bodyPr>
          <a:lstStyle/>
          <a:p>
            <a:r>
              <a:rPr lang="en-US"/>
              <a:t>Engaging game developers more broadly</a:t>
            </a:r>
          </a:p>
        </p:txBody>
      </p:sp>
      <p:sp>
        <p:nvSpPr>
          <p:cNvPr id="3" name="Content Placeholder 2">
            <a:extLst>
              <a:ext uri="{FF2B5EF4-FFF2-40B4-BE49-F238E27FC236}">
                <a16:creationId xmlns:a16="http://schemas.microsoft.com/office/drawing/2014/main" id="{D066BED6-9EE6-21AB-C288-BB770559C27A}"/>
              </a:ext>
            </a:extLst>
          </p:cNvPr>
          <p:cNvSpPr>
            <a:spLocks noGrp="1"/>
          </p:cNvSpPr>
          <p:nvPr>
            <p:ph idx="1"/>
          </p:nvPr>
        </p:nvSpPr>
        <p:spPr>
          <a:xfrm>
            <a:off x="7177176" y="1792224"/>
            <a:ext cx="4307527" cy="4517136"/>
          </a:xfrm>
        </p:spPr>
        <p:txBody>
          <a:bodyPr anchor="t">
            <a:normAutofit/>
          </a:bodyPr>
          <a:lstStyle/>
          <a:p>
            <a:r>
              <a:rPr lang="en-US" sz="1800"/>
              <a:t>Distributed a survey to the membership of the International Game Developers Association (IGDA)</a:t>
            </a:r>
          </a:p>
          <a:p>
            <a:r>
              <a:rPr lang="en-US" sz="1800"/>
              <a:t>Survey was open February-March 2024</a:t>
            </a:r>
          </a:p>
          <a:p>
            <a:r>
              <a:rPr lang="en-US" sz="1800"/>
              <a:t>Posed similar questions as focus group sessions</a:t>
            </a:r>
          </a:p>
          <a:p>
            <a:r>
              <a:rPr lang="en-US" sz="1800"/>
              <a:t>34 people started the survey, with 23 complete responses</a:t>
            </a:r>
          </a:p>
        </p:txBody>
      </p:sp>
      <p:pic>
        <p:nvPicPr>
          <p:cNvPr id="5" name="Picture 4">
            <a:extLst>
              <a:ext uri="{FF2B5EF4-FFF2-40B4-BE49-F238E27FC236}">
                <a16:creationId xmlns:a16="http://schemas.microsoft.com/office/drawing/2014/main" id="{2537FBEA-EB6F-31A3-C0F6-08951C49587E}"/>
              </a:ext>
            </a:extLst>
          </p:cNvPr>
          <p:cNvPicPr>
            <a:picLocks noChangeAspect="1"/>
          </p:cNvPicPr>
          <p:nvPr/>
        </p:nvPicPr>
        <p:blipFill>
          <a:blip r:embed="rId2"/>
          <a:stretch>
            <a:fillRect/>
          </a:stretch>
        </p:blipFill>
        <p:spPr>
          <a:xfrm>
            <a:off x="513184" y="1663405"/>
            <a:ext cx="6332262" cy="3736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A0639ED-D0F8-DDB9-6D62-324FE488F471}"/>
              </a:ext>
            </a:extLst>
          </p:cNvPr>
          <p:cNvSpPr txBox="1"/>
          <p:nvPr/>
        </p:nvSpPr>
        <p:spPr>
          <a:xfrm>
            <a:off x="1302274" y="5940028"/>
            <a:ext cx="2090150" cy="369332"/>
          </a:xfrm>
          <a:prstGeom prst="rect">
            <a:avLst/>
          </a:prstGeom>
          <a:noFill/>
        </p:spPr>
        <p:txBody>
          <a:bodyPr wrap="square">
            <a:spAutoFit/>
          </a:bodyPr>
          <a:lstStyle/>
          <a:p>
            <a:r>
              <a:rPr lang="en-US" dirty="0">
                <a:hlinkClick r:id="rId3"/>
              </a:rPr>
              <a:t>https://igda.org/</a:t>
            </a:r>
            <a:r>
              <a:rPr lang="en-US" dirty="0"/>
              <a:t> </a:t>
            </a:r>
          </a:p>
        </p:txBody>
      </p:sp>
    </p:spTree>
    <p:extLst>
      <p:ext uri="{BB962C8B-B14F-4D97-AF65-F5344CB8AC3E}">
        <p14:creationId xmlns:p14="http://schemas.microsoft.com/office/powerpoint/2010/main" val="31025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7B4472A-332B-71E5-8009-33841E7C3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EDC93-9F46-875F-3715-D545FAB9B1C6}"/>
              </a:ext>
            </a:extLst>
          </p:cNvPr>
          <p:cNvSpPr>
            <a:spLocks noGrp="1"/>
          </p:cNvSpPr>
          <p:nvPr>
            <p:ph type="title"/>
          </p:nvPr>
        </p:nvSpPr>
        <p:spPr>
          <a:xfrm>
            <a:off x="391202" y="2395561"/>
            <a:ext cx="4528457" cy="2066876"/>
          </a:xfrm>
        </p:spPr>
        <p:txBody>
          <a:bodyPr vert="horz" lIns="91440" tIns="45720" rIns="91440" bIns="45720" rtlCol="0" anchor="b">
            <a:noAutofit/>
          </a:bodyPr>
          <a:lstStyle/>
          <a:p>
            <a:r>
              <a:rPr lang="en-US" sz="2800" dirty="0"/>
              <a:t>Overall, both libraries and game developers want to see games in libraries and largely align on the why and the how. </a:t>
            </a:r>
          </a:p>
        </p:txBody>
      </p:sp>
      <p:graphicFrame>
        <p:nvGraphicFramePr>
          <p:cNvPr id="16" name="Chart 15">
            <a:extLst>
              <a:ext uri="{FF2B5EF4-FFF2-40B4-BE49-F238E27FC236}">
                <a16:creationId xmlns:a16="http://schemas.microsoft.com/office/drawing/2014/main" id="{3F2C657A-ED2D-6607-4A66-D47AC68C83D8}"/>
              </a:ext>
            </a:extLst>
          </p:cNvPr>
          <p:cNvGraphicFramePr/>
          <p:nvPr>
            <p:extLst>
              <p:ext uri="{D42A27DB-BD31-4B8C-83A1-F6EECF244321}">
                <p14:modId xmlns:p14="http://schemas.microsoft.com/office/powerpoint/2010/main" val="2519359647"/>
              </p:ext>
            </p:extLst>
          </p:nvPr>
        </p:nvGraphicFramePr>
        <p:xfrm>
          <a:off x="5038531" y="977053"/>
          <a:ext cx="6520688" cy="49038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3024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65277-82C6-6D08-6DCA-4A7DCC3B7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FC3E1-F629-16FD-BACC-2754AF5D07CE}"/>
              </a:ext>
            </a:extLst>
          </p:cNvPr>
          <p:cNvSpPr>
            <a:spLocks noGrp="1"/>
          </p:cNvSpPr>
          <p:nvPr>
            <p:ph type="title"/>
          </p:nvPr>
        </p:nvSpPr>
        <p:spPr>
          <a:xfrm>
            <a:off x="612648" y="749452"/>
            <a:ext cx="5862396" cy="1143000"/>
          </a:xfrm>
        </p:spPr>
        <p:txBody>
          <a:bodyPr anchor="b">
            <a:normAutofit/>
          </a:bodyPr>
          <a:lstStyle/>
          <a:p>
            <a:r>
              <a:rPr lang="en-US" dirty="0"/>
              <a:t>What would the library actually collect?</a:t>
            </a:r>
          </a:p>
        </p:txBody>
      </p:sp>
      <p:sp>
        <p:nvSpPr>
          <p:cNvPr id="3" name="Content Placeholder 2">
            <a:extLst>
              <a:ext uri="{FF2B5EF4-FFF2-40B4-BE49-F238E27FC236}">
                <a16:creationId xmlns:a16="http://schemas.microsoft.com/office/drawing/2014/main" id="{61C8295C-4CE1-F95A-C6A8-367F4F4491CF}"/>
              </a:ext>
            </a:extLst>
          </p:cNvPr>
          <p:cNvSpPr>
            <a:spLocks noGrp="1"/>
          </p:cNvSpPr>
          <p:nvPr>
            <p:ph idx="1"/>
          </p:nvPr>
        </p:nvSpPr>
        <p:spPr>
          <a:xfrm>
            <a:off x="620601" y="2143912"/>
            <a:ext cx="6280783" cy="2570176"/>
          </a:xfrm>
        </p:spPr>
        <p:txBody>
          <a:bodyPr>
            <a:normAutofit/>
          </a:bodyPr>
          <a:lstStyle/>
          <a:p>
            <a:r>
              <a:rPr lang="en-US" sz="1800" dirty="0"/>
              <a:t>Nearly all libraries would prefer to license </a:t>
            </a:r>
            <a:r>
              <a:rPr lang="en-US" sz="1800" i="1" u="sng" dirty="0"/>
              <a:t>access</a:t>
            </a:r>
            <a:r>
              <a:rPr lang="en-US" sz="1800" dirty="0"/>
              <a:t> through an external platform</a:t>
            </a:r>
          </a:p>
          <a:p>
            <a:r>
              <a:rPr lang="en-US" sz="1800" dirty="0"/>
              <a:t>Game developers largely open to either working with an external platform or providing library with game files</a:t>
            </a:r>
          </a:p>
          <a:p>
            <a:r>
              <a:rPr lang="en-US" sz="1800" dirty="0"/>
              <a:t>Both libraries and developers express concerns about longevity and sustainability of external platforms</a:t>
            </a:r>
          </a:p>
        </p:txBody>
      </p:sp>
      <p:pic>
        <p:nvPicPr>
          <p:cNvPr id="5" name="Picture 4" descr="A group of floppy disks in a container&#10;&#10;Description automatically generated">
            <a:extLst>
              <a:ext uri="{FF2B5EF4-FFF2-40B4-BE49-F238E27FC236}">
                <a16:creationId xmlns:a16="http://schemas.microsoft.com/office/drawing/2014/main" id="{5DE1283C-C293-E297-B598-4546AC35D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725" y="182524"/>
            <a:ext cx="4251627" cy="5668836"/>
          </a:xfrm>
          <a:prstGeom prst="rect">
            <a:avLst/>
          </a:prstGeom>
        </p:spPr>
      </p:pic>
      <p:sp>
        <p:nvSpPr>
          <p:cNvPr id="7" name="TextBox 6">
            <a:extLst>
              <a:ext uri="{FF2B5EF4-FFF2-40B4-BE49-F238E27FC236}">
                <a16:creationId xmlns:a16="http://schemas.microsoft.com/office/drawing/2014/main" id="{224EA063-EC53-76EE-6C93-674B9A79F12C}"/>
              </a:ext>
            </a:extLst>
          </p:cNvPr>
          <p:cNvSpPr txBox="1"/>
          <p:nvPr/>
        </p:nvSpPr>
        <p:spPr>
          <a:xfrm>
            <a:off x="7139006" y="5985348"/>
            <a:ext cx="4904232" cy="738664"/>
          </a:xfrm>
          <a:prstGeom prst="rect">
            <a:avLst/>
          </a:prstGeom>
          <a:noFill/>
        </p:spPr>
        <p:txBody>
          <a:bodyPr wrap="square">
            <a:spAutoFit/>
          </a:bodyPr>
          <a:lstStyle/>
          <a:p>
            <a:r>
              <a:rPr lang="en-US" sz="1400" dirty="0"/>
              <a:t>Floppy disks at the Library of Congress,</a:t>
            </a:r>
          </a:p>
          <a:p>
            <a:r>
              <a:rPr lang="en-US" sz="1400" dirty="0">
                <a:hlinkClick r:id="rId3"/>
              </a:rPr>
              <a:t>https://blogs.loc.gov/preservation/2021/08/kilobytes-of-cultural-heritage-preserving-collections-on-floppy-disks/</a:t>
            </a:r>
            <a:r>
              <a:rPr lang="en-US" sz="1400" dirty="0"/>
              <a:t> </a:t>
            </a:r>
          </a:p>
        </p:txBody>
      </p:sp>
    </p:spTree>
    <p:extLst>
      <p:ext uri="{BB962C8B-B14F-4D97-AF65-F5344CB8AC3E}">
        <p14:creationId xmlns:p14="http://schemas.microsoft.com/office/powerpoint/2010/main" val="4282616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C2F6-34CD-40B7-25B7-F5C9B587007A}"/>
              </a:ext>
            </a:extLst>
          </p:cNvPr>
          <p:cNvSpPr>
            <a:spLocks noGrp="1"/>
          </p:cNvSpPr>
          <p:nvPr>
            <p:ph type="title"/>
          </p:nvPr>
        </p:nvSpPr>
        <p:spPr>
          <a:xfrm>
            <a:off x="1170432" y="420624"/>
            <a:ext cx="10653578" cy="4599432"/>
          </a:xfrm>
          <a:solidFill>
            <a:schemeClr val="accent2">
              <a:lumMod val="40000"/>
              <a:lumOff val="60000"/>
            </a:schemeClr>
          </a:solidFill>
        </p:spPr>
        <p:txBody>
          <a:bodyPr>
            <a:normAutofit fontScale="90000"/>
          </a:bodyPr>
          <a:lstStyle/>
          <a:p>
            <a:r>
              <a:rPr lang="en-US" b="0" dirty="0"/>
              <a:t>“My concern with a third party is the third party is </a:t>
            </a:r>
            <a:r>
              <a:rPr lang="en-US" u="sng" dirty="0"/>
              <a:t>not guaranteed not to be commercial</a:t>
            </a:r>
            <a:r>
              <a:rPr lang="en-US" b="0" dirty="0"/>
              <a:t>. Some of those third parties that provide content to those libraries are for-profit models, whereas a library ostensibly, usually but not always, is not a for-profit model. I'd be more comfortable with those files being stored there.</a:t>
            </a:r>
            <a:br>
              <a:rPr lang="en-US" b="0" dirty="0"/>
            </a:br>
            <a:br>
              <a:rPr lang="en-US" b="0" dirty="0"/>
            </a:br>
            <a:r>
              <a:rPr lang="en-US" b="0" dirty="0"/>
              <a:t>But then again, I'm also aware that that may not be practical for every single library to have its own server, quite frankly. So, I think that's kind of a sticky question.”</a:t>
            </a:r>
          </a:p>
        </p:txBody>
      </p:sp>
      <p:sp>
        <p:nvSpPr>
          <p:cNvPr id="4" name="TextBox 3">
            <a:extLst>
              <a:ext uri="{FF2B5EF4-FFF2-40B4-BE49-F238E27FC236}">
                <a16:creationId xmlns:a16="http://schemas.microsoft.com/office/drawing/2014/main" id="{05B74DC9-E044-E6FA-1934-6C6EFA21DB27}"/>
              </a:ext>
            </a:extLst>
          </p:cNvPr>
          <p:cNvSpPr txBox="1"/>
          <p:nvPr/>
        </p:nvSpPr>
        <p:spPr>
          <a:xfrm>
            <a:off x="594360" y="5975711"/>
            <a:ext cx="6647688" cy="461665"/>
          </a:xfrm>
          <a:prstGeom prst="rect">
            <a:avLst/>
          </a:prstGeom>
          <a:noFill/>
        </p:spPr>
        <p:txBody>
          <a:bodyPr wrap="square" rtlCol="0">
            <a:spAutoFit/>
          </a:bodyPr>
          <a:lstStyle/>
          <a:p>
            <a:r>
              <a:rPr lang="en-US" sz="2400" dirty="0"/>
              <a:t>IF author in focus group session, July 2023</a:t>
            </a:r>
          </a:p>
        </p:txBody>
      </p:sp>
    </p:spTree>
    <p:extLst>
      <p:ext uri="{BB962C8B-B14F-4D97-AF65-F5344CB8AC3E}">
        <p14:creationId xmlns:p14="http://schemas.microsoft.com/office/powerpoint/2010/main" val="2235183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B917-8C10-2A9B-CE0F-0E5340271241}"/>
              </a:ext>
            </a:extLst>
          </p:cNvPr>
          <p:cNvSpPr>
            <a:spLocks noGrp="1"/>
          </p:cNvSpPr>
          <p:nvPr>
            <p:ph type="title"/>
          </p:nvPr>
        </p:nvSpPr>
        <p:spPr>
          <a:xfrm>
            <a:off x="612648" y="548640"/>
            <a:ext cx="6766560" cy="1132258"/>
          </a:xfrm>
        </p:spPr>
        <p:txBody>
          <a:bodyPr/>
          <a:lstStyle/>
          <a:p>
            <a:r>
              <a:rPr lang="en-US" dirty="0"/>
              <a:t>How would library users access and use the games?</a:t>
            </a:r>
          </a:p>
        </p:txBody>
      </p:sp>
      <p:sp>
        <p:nvSpPr>
          <p:cNvPr id="3" name="Content Placeholder 2">
            <a:extLst>
              <a:ext uri="{FF2B5EF4-FFF2-40B4-BE49-F238E27FC236}">
                <a16:creationId xmlns:a16="http://schemas.microsoft.com/office/drawing/2014/main" id="{049A3314-7F3D-1E1E-2BCA-7ADEE5F3B7CE}"/>
              </a:ext>
            </a:extLst>
          </p:cNvPr>
          <p:cNvSpPr>
            <a:spLocks noGrp="1"/>
          </p:cNvSpPr>
          <p:nvPr>
            <p:ph idx="1"/>
          </p:nvPr>
        </p:nvSpPr>
        <p:spPr>
          <a:xfrm>
            <a:off x="612648" y="1715532"/>
            <a:ext cx="5288282" cy="4593828"/>
          </a:xfrm>
        </p:spPr>
        <p:txBody>
          <a:bodyPr/>
          <a:lstStyle/>
          <a:p>
            <a:r>
              <a:rPr lang="en-US" dirty="0"/>
              <a:t>Librarians would focus collection development efforts on games used to support teaching and research</a:t>
            </a:r>
          </a:p>
          <a:p>
            <a:r>
              <a:rPr lang="en-US" dirty="0"/>
              <a:t>But these collections would ideally also be used for </a:t>
            </a:r>
            <a:r>
              <a:rPr lang="en-US" b="1" u="sng" dirty="0"/>
              <a:t>FUN</a:t>
            </a:r>
          </a:p>
          <a:p>
            <a:r>
              <a:rPr lang="en-US" dirty="0"/>
              <a:t>Nearly all game developers were fine with games in libraries being played for any purpose</a:t>
            </a:r>
          </a:p>
          <a:p>
            <a:r>
              <a:rPr lang="en-US" dirty="0"/>
              <a:t>Different considerations would apply for public libraries (e.g. content warnings or age restrictions)</a:t>
            </a:r>
          </a:p>
        </p:txBody>
      </p:sp>
      <p:pic>
        <p:nvPicPr>
          <p:cNvPr id="7" name="Picture 6" descr="A person pointing at another person&#10;&#10;Description automatically generated">
            <a:extLst>
              <a:ext uri="{FF2B5EF4-FFF2-40B4-BE49-F238E27FC236}">
                <a16:creationId xmlns:a16="http://schemas.microsoft.com/office/drawing/2014/main" id="{9C521FA4-5179-1786-208B-E0B643736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248" y="2474539"/>
            <a:ext cx="5468112" cy="3075813"/>
          </a:xfrm>
          <a:prstGeom prst="rect">
            <a:avLst/>
          </a:prstGeom>
        </p:spPr>
      </p:pic>
    </p:spTree>
    <p:extLst>
      <p:ext uri="{BB962C8B-B14F-4D97-AF65-F5344CB8AC3E}">
        <p14:creationId xmlns:p14="http://schemas.microsoft.com/office/powerpoint/2010/main" val="2995590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0789520-1776-CD29-097D-469BE4C612BF}"/>
              </a:ext>
            </a:extLst>
          </p:cNvPr>
          <p:cNvGraphicFramePr/>
          <p:nvPr>
            <p:extLst>
              <p:ext uri="{D42A27DB-BD31-4B8C-83A1-F6EECF244321}">
                <p14:modId xmlns:p14="http://schemas.microsoft.com/office/powerpoint/2010/main" val="2061506128"/>
              </p:ext>
            </p:extLst>
          </p:nvPr>
        </p:nvGraphicFramePr>
        <p:xfrm>
          <a:off x="740228" y="635086"/>
          <a:ext cx="10711543" cy="55878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47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5AAE-81A7-4A3B-8F82-F81EADD25102}"/>
              </a:ext>
            </a:extLst>
          </p:cNvPr>
          <p:cNvSpPr>
            <a:spLocks noGrp="1"/>
          </p:cNvSpPr>
          <p:nvPr>
            <p:ph type="title"/>
          </p:nvPr>
        </p:nvSpPr>
        <p:spPr>
          <a:xfrm>
            <a:off x="612648" y="1327746"/>
            <a:ext cx="10425466" cy="2101254"/>
          </a:xfrm>
          <a:solidFill>
            <a:schemeClr val="accent1">
              <a:lumMod val="40000"/>
              <a:lumOff val="60000"/>
            </a:schemeClr>
          </a:solidFill>
        </p:spPr>
        <p:txBody>
          <a:bodyPr>
            <a:normAutofit/>
          </a:bodyPr>
          <a:lstStyle/>
          <a:p>
            <a:r>
              <a:rPr lang="en-US" b="0" dirty="0"/>
              <a:t>“Given 35,000 undergraduates at [our school], we tend to go for unlimited as much as possible just because you never know how many people need to access a work at one time.”</a:t>
            </a:r>
          </a:p>
        </p:txBody>
      </p:sp>
      <p:sp>
        <p:nvSpPr>
          <p:cNvPr id="4" name="TextBox 3">
            <a:extLst>
              <a:ext uri="{FF2B5EF4-FFF2-40B4-BE49-F238E27FC236}">
                <a16:creationId xmlns:a16="http://schemas.microsoft.com/office/drawing/2014/main" id="{B4393098-BD6D-FD3F-B31E-20ECC7A10FD4}"/>
              </a:ext>
            </a:extLst>
          </p:cNvPr>
          <p:cNvSpPr txBox="1"/>
          <p:nvPr/>
        </p:nvSpPr>
        <p:spPr>
          <a:xfrm>
            <a:off x="5738326" y="5449078"/>
            <a:ext cx="5299788" cy="523220"/>
          </a:xfrm>
          <a:prstGeom prst="rect">
            <a:avLst/>
          </a:prstGeom>
          <a:noFill/>
        </p:spPr>
        <p:txBody>
          <a:bodyPr wrap="square" rtlCol="0">
            <a:spAutoFit/>
          </a:bodyPr>
          <a:lstStyle/>
          <a:p>
            <a:r>
              <a:rPr lang="en-US" sz="2800" dirty="0"/>
              <a:t>Librarian interview, June 2023</a:t>
            </a:r>
          </a:p>
        </p:txBody>
      </p:sp>
    </p:spTree>
    <p:extLst>
      <p:ext uri="{BB962C8B-B14F-4D97-AF65-F5344CB8AC3E}">
        <p14:creationId xmlns:p14="http://schemas.microsoft.com/office/powerpoint/2010/main" val="380042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A0BC281A-C0A0-5874-A59B-83AE32CD2EDB}"/>
              </a:ext>
            </a:extLst>
          </p:cNvPr>
          <p:cNvGraphicFramePr/>
          <p:nvPr>
            <p:extLst>
              <p:ext uri="{D42A27DB-BD31-4B8C-83A1-F6EECF244321}">
                <p14:modId xmlns:p14="http://schemas.microsoft.com/office/powerpoint/2010/main" val="2377138596"/>
              </p:ext>
            </p:extLst>
          </p:nvPr>
        </p:nvGraphicFramePr>
        <p:xfrm>
          <a:off x="1300583" y="719666"/>
          <a:ext cx="9590833"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493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956F-C903-8E8A-650D-E9E88DAFF1CA}"/>
              </a:ext>
            </a:extLst>
          </p:cNvPr>
          <p:cNvSpPr>
            <a:spLocks noGrp="1"/>
          </p:cNvSpPr>
          <p:nvPr>
            <p:ph type="title"/>
          </p:nvPr>
        </p:nvSpPr>
        <p:spPr>
          <a:xfrm>
            <a:off x="566026" y="2588311"/>
            <a:ext cx="11059948" cy="1681377"/>
          </a:xfrm>
          <a:solidFill>
            <a:schemeClr val="accent3">
              <a:lumMod val="40000"/>
              <a:lumOff val="60000"/>
            </a:schemeClr>
          </a:solidFill>
        </p:spPr>
        <p:txBody>
          <a:bodyPr>
            <a:normAutofit/>
          </a:bodyPr>
          <a:lstStyle/>
          <a:p>
            <a:r>
              <a:rPr lang="en-US" b="0" dirty="0"/>
              <a:t>“Yeah, I feel like the library is just another access point. For free games, we understand that when it's available, the whole internet could play it at once.” </a:t>
            </a:r>
          </a:p>
        </p:txBody>
      </p:sp>
      <p:sp>
        <p:nvSpPr>
          <p:cNvPr id="4" name="TextBox 3">
            <a:extLst>
              <a:ext uri="{FF2B5EF4-FFF2-40B4-BE49-F238E27FC236}">
                <a16:creationId xmlns:a16="http://schemas.microsoft.com/office/drawing/2014/main" id="{A9F2A712-7D84-9876-8803-E04AA7303A18}"/>
              </a:ext>
            </a:extLst>
          </p:cNvPr>
          <p:cNvSpPr txBox="1"/>
          <p:nvPr/>
        </p:nvSpPr>
        <p:spPr>
          <a:xfrm>
            <a:off x="5822303" y="5486400"/>
            <a:ext cx="5738326" cy="369332"/>
          </a:xfrm>
          <a:prstGeom prst="rect">
            <a:avLst/>
          </a:prstGeom>
          <a:noFill/>
        </p:spPr>
        <p:txBody>
          <a:bodyPr wrap="square" rtlCol="0">
            <a:spAutoFit/>
          </a:bodyPr>
          <a:lstStyle/>
          <a:p>
            <a:r>
              <a:rPr lang="en-US" dirty="0"/>
              <a:t>IF author in focus group session, July 2023</a:t>
            </a:r>
          </a:p>
        </p:txBody>
      </p:sp>
    </p:spTree>
    <p:extLst>
      <p:ext uri="{BB962C8B-B14F-4D97-AF65-F5344CB8AC3E}">
        <p14:creationId xmlns:p14="http://schemas.microsoft.com/office/powerpoint/2010/main" val="2755552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7330A7-8BE7-AB34-E92C-005C9FC5B2D8}"/>
              </a:ext>
            </a:extLst>
          </p:cNvPr>
          <p:cNvSpPr txBox="1"/>
          <p:nvPr/>
        </p:nvSpPr>
        <p:spPr>
          <a:xfrm>
            <a:off x="492190" y="513700"/>
            <a:ext cx="8894406" cy="3785652"/>
          </a:xfrm>
          <a:prstGeom prst="rect">
            <a:avLst/>
          </a:prstGeom>
          <a:solidFill>
            <a:schemeClr val="accent5">
              <a:lumMod val="20000"/>
              <a:lumOff val="80000"/>
            </a:schemeClr>
          </a:solidFill>
        </p:spPr>
        <p:txBody>
          <a:bodyPr wrap="square">
            <a:spAutoFit/>
          </a:bodyPr>
          <a:lstStyle/>
          <a:p>
            <a:r>
              <a:rPr lang="en-US" sz="2400" dirty="0"/>
              <a:t>“I could imagine some authors maybe not wanting all of their material presented sort of flat without any overriding context.</a:t>
            </a:r>
          </a:p>
          <a:p>
            <a:endParaRPr lang="en-US" sz="2400" dirty="0"/>
          </a:p>
          <a:p>
            <a:r>
              <a:rPr lang="en-US" sz="2400" dirty="0"/>
              <a:t>With books, they have gone through a publishing cycle; with self-published works, the time and the context in which it was written is actually quite important.</a:t>
            </a:r>
          </a:p>
          <a:p>
            <a:endParaRPr lang="en-US" sz="2400" dirty="0"/>
          </a:p>
          <a:p>
            <a:r>
              <a:rPr lang="en-US" sz="2400" dirty="0"/>
              <a:t>So that might be a case where this material should be handled with a little more care than typical digital materials, especially that go through vendors.”</a:t>
            </a:r>
          </a:p>
        </p:txBody>
      </p:sp>
      <p:sp>
        <p:nvSpPr>
          <p:cNvPr id="10" name="TextBox 9">
            <a:extLst>
              <a:ext uri="{FF2B5EF4-FFF2-40B4-BE49-F238E27FC236}">
                <a16:creationId xmlns:a16="http://schemas.microsoft.com/office/drawing/2014/main" id="{D95A0722-C92F-49D2-A64A-1DC4914F02BB}"/>
              </a:ext>
            </a:extLst>
          </p:cNvPr>
          <p:cNvSpPr txBox="1"/>
          <p:nvPr/>
        </p:nvSpPr>
        <p:spPr>
          <a:xfrm>
            <a:off x="6096000" y="5542383"/>
            <a:ext cx="5318448" cy="369332"/>
          </a:xfrm>
          <a:prstGeom prst="rect">
            <a:avLst/>
          </a:prstGeom>
          <a:noFill/>
        </p:spPr>
        <p:txBody>
          <a:bodyPr wrap="square" rtlCol="0">
            <a:spAutoFit/>
          </a:bodyPr>
          <a:lstStyle/>
          <a:p>
            <a:r>
              <a:rPr lang="en-US" dirty="0"/>
              <a:t>IF author in focus group session, July 2023</a:t>
            </a:r>
          </a:p>
        </p:txBody>
      </p:sp>
    </p:spTree>
    <p:extLst>
      <p:ext uri="{BB962C8B-B14F-4D97-AF65-F5344CB8AC3E}">
        <p14:creationId xmlns:p14="http://schemas.microsoft.com/office/powerpoint/2010/main" val="1469916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706725-8FC5-BB7A-9D0C-CC094129B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uilding with columns and a statue&#10;&#10;Description automatically generated">
            <a:extLst>
              <a:ext uri="{FF2B5EF4-FFF2-40B4-BE49-F238E27FC236}">
                <a16:creationId xmlns:a16="http://schemas.microsoft.com/office/drawing/2014/main" id="{C0B08DA6-36F3-EE6B-C2F4-1913CE8066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t="9091"/>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198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E91039-AB2B-C168-D9A5-EFFC93EB329E}"/>
              </a:ext>
            </a:extLst>
          </p:cNvPr>
          <p:cNvSpPr>
            <a:spLocks noGrp="1"/>
          </p:cNvSpPr>
          <p:nvPr>
            <p:ph type="title"/>
          </p:nvPr>
        </p:nvSpPr>
        <p:spPr>
          <a:xfrm>
            <a:off x="7958833" y="1914053"/>
            <a:ext cx="3445923" cy="2996994"/>
          </a:xfrm>
        </p:spPr>
        <p:txBody>
          <a:bodyPr vert="horz" lIns="91440" tIns="45720" rIns="91440" bIns="45720" rtlCol="0" anchor="b">
            <a:normAutofit fontScale="90000"/>
          </a:bodyPr>
          <a:lstStyle/>
          <a:p>
            <a:r>
              <a:rPr lang="en-US" sz="3200" dirty="0">
                <a:solidFill>
                  <a:srgbClr val="FFFFFF"/>
                </a:solidFill>
              </a:rPr>
              <a:t>Greetings from library world!</a:t>
            </a:r>
            <a:br>
              <a:rPr lang="en-US" sz="3200" dirty="0">
                <a:solidFill>
                  <a:srgbClr val="FFFFFF"/>
                </a:solidFill>
              </a:rPr>
            </a:br>
            <a:br>
              <a:rPr lang="en-US" sz="3200" dirty="0">
                <a:solidFill>
                  <a:srgbClr val="FFFFFF"/>
                </a:solidFill>
              </a:rPr>
            </a:br>
            <a:r>
              <a:rPr lang="en-US" sz="3200" dirty="0">
                <a:solidFill>
                  <a:srgbClr val="FFFFFF"/>
                </a:solidFill>
              </a:rPr>
              <a:t>I’m here because I think digital games should be in libraries!</a:t>
            </a:r>
          </a:p>
        </p:txBody>
      </p:sp>
    </p:spTree>
    <p:extLst>
      <p:ext uri="{BB962C8B-B14F-4D97-AF65-F5344CB8AC3E}">
        <p14:creationId xmlns:p14="http://schemas.microsoft.com/office/powerpoint/2010/main" val="219923939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66FD0-9BC5-04C4-E3F1-A7DACC236FA8}"/>
              </a:ext>
            </a:extLst>
          </p:cNvPr>
          <p:cNvPicPr>
            <a:picLocks noChangeAspect="1"/>
          </p:cNvPicPr>
          <p:nvPr/>
        </p:nvPicPr>
        <p:blipFill>
          <a:blip r:embed="rId2"/>
          <a:stretch>
            <a:fillRect/>
          </a:stretch>
        </p:blipFill>
        <p:spPr>
          <a:xfrm>
            <a:off x="4838331" y="256962"/>
            <a:ext cx="5315692" cy="304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36EF6960-4287-A15D-0F8C-07F54592E85F}"/>
              </a:ext>
            </a:extLst>
          </p:cNvPr>
          <p:cNvSpPr>
            <a:spLocks noGrp="1"/>
          </p:cNvSpPr>
          <p:nvPr>
            <p:ph type="title"/>
          </p:nvPr>
        </p:nvSpPr>
        <p:spPr>
          <a:xfrm>
            <a:off x="755330" y="548640"/>
            <a:ext cx="3940495" cy="1935246"/>
          </a:xfrm>
        </p:spPr>
        <p:txBody>
          <a:bodyPr>
            <a:normAutofit fontScale="90000"/>
          </a:bodyPr>
          <a:lstStyle/>
          <a:p>
            <a:r>
              <a:rPr lang="en-US" dirty="0"/>
              <a:t>What else would libraries need to do to manage game collections?</a:t>
            </a:r>
          </a:p>
        </p:txBody>
      </p:sp>
      <p:sp>
        <p:nvSpPr>
          <p:cNvPr id="3" name="Content Placeholder 2">
            <a:extLst>
              <a:ext uri="{FF2B5EF4-FFF2-40B4-BE49-F238E27FC236}">
                <a16:creationId xmlns:a16="http://schemas.microsoft.com/office/drawing/2014/main" id="{6C6657CD-ECCA-5C3B-09C9-C768D20EC223}"/>
              </a:ext>
            </a:extLst>
          </p:cNvPr>
          <p:cNvSpPr>
            <a:spLocks noGrp="1"/>
          </p:cNvSpPr>
          <p:nvPr>
            <p:ph idx="1"/>
          </p:nvPr>
        </p:nvSpPr>
        <p:spPr>
          <a:xfrm>
            <a:off x="612648" y="2920482"/>
            <a:ext cx="4454653" cy="3388878"/>
          </a:xfrm>
        </p:spPr>
        <p:txBody>
          <a:bodyPr>
            <a:normAutofit/>
          </a:bodyPr>
          <a:lstStyle/>
          <a:p>
            <a:r>
              <a:rPr lang="en-US" sz="2400" dirty="0"/>
              <a:t>Representing games in library catalogs would be essential</a:t>
            </a:r>
          </a:p>
          <a:p>
            <a:r>
              <a:rPr lang="en-US" sz="2400" dirty="0"/>
              <a:t>But unsure how some metadata particular to games would translate to library catalogs</a:t>
            </a:r>
          </a:p>
        </p:txBody>
      </p:sp>
      <p:pic>
        <p:nvPicPr>
          <p:cNvPr id="7" name="Picture 6">
            <a:extLst>
              <a:ext uri="{FF2B5EF4-FFF2-40B4-BE49-F238E27FC236}">
                <a16:creationId xmlns:a16="http://schemas.microsoft.com/office/drawing/2014/main" id="{77BF8A77-A219-F6EB-FD49-F009E176A80A}"/>
              </a:ext>
            </a:extLst>
          </p:cNvPr>
          <p:cNvPicPr>
            <a:picLocks noChangeAspect="1"/>
          </p:cNvPicPr>
          <p:nvPr/>
        </p:nvPicPr>
        <p:blipFill>
          <a:blip r:embed="rId3"/>
          <a:stretch>
            <a:fillRect/>
          </a:stretch>
        </p:blipFill>
        <p:spPr>
          <a:xfrm>
            <a:off x="7524751" y="1848063"/>
            <a:ext cx="4454652" cy="484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9514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F5E461-A014-9B58-DDA5-B3796228E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rt Gallery of Alberta with a star shaped glass facade&#10;&#10;Description automatically generated">
            <a:extLst>
              <a:ext uri="{FF2B5EF4-FFF2-40B4-BE49-F238E27FC236}">
                <a16:creationId xmlns:a16="http://schemas.microsoft.com/office/drawing/2014/main" id="{2119C269-EA6B-DF4B-9871-8A50F1E52A58}"/>
              </a:ext>
            </a:extLst>
          </p:cNvPr>
          <p:cNvPicPr>
            <a:picLocks noChangeAspect="1"/>
          </p:cNvPicPr>
          <p:nvPr/>
        </p:nvPicPr>
        <p:blipFill rotWithShape="1">
          <a:blip r:embed="rId2">
            <a:extLst>
              <a:ext uri="{28A0092B-C50C-407E-A947-70E740481C1C}">
                <a14:useLocalDpi xmlns:a14="http://schemas.microsoft.com/office/drawing/2010/main" val="0"/>
              </a:ext>
            </a:extLst>
          </a:blip>
          <a:srcRect r="3248" b="1"/>
          <a:stretch/>
        </p:blipFill>
        <p:spPr>
          <a:xfrm>
            <a:off x="20" y="2669629"/>
            <a:ext cx="6070969" cy="4188372"/>
          </a:xfrm>
          <a:prstGeom prst="rect">
            <a:avLst/>
          </a:prstGeom>
        </p:spPr>
      </p:pic>
      <p:pic>
        <p:nvPicPr>
          <p:cNvPr id="5" name="Picture 4" descr="A black and white illustration of a skull and books&#10;&#10;Description automatically generated">
            <a:extLst>
              <a:ext uri="{FF2B5EF4-FFF2-40B4-BE49-F238E27FC236}">
                <a16:creationId xmlns:a16="http://schemas.microsoft.com/office/drawing/2014/main" id="{B5DF5540-E4BA-A590-2CAB-A7CF27FB78B6}"/>
              </a:ext>
            </a:extLst>
          </p:cNvPr>
          <p:cNvPicPr>
            <a:picLocks noChangeAspect="1"/>
          </p:cNvPicPr>
          <p:nvPr/>
        </p:nvPicPr>
        <p:blipFill rotWithShape="1">
          <a:blip r:embed="rId3">
            <a:extLst>
              <a:ext uri="{28A0092B-C50C-407E-A947-70E740481C1C}">
                <a14:useLocalDpi xmlns:a14="http://schemas.microsoft.com/office/drawing/2010/main" val="0"/>
              </a:ext>
            </a:extLst>
          </a:blip>
          <a:srcRect l="3261" r="1" b="1"/>
          <a:stretch/>
        </p:blipFill>
        <p:spPr>
          <a:xfrm>
            <a:off x="6121884" y="2669629"/>
            <a:ext cx="6070115" cy="4188372"/>
          </a:xfrm>
          <a:prstGeom prst="rect">
            <a:avLst/>
          </a:prstGeom>
        </p:spPr>
      </p:pic>
      <p:sp>
        <p:nvSpPr>
          <p:cNvPr id="2" name="Title 1">
            <a:extLst>
              <a:ext uri="{FF2B5EF4-FFF2-40B4-BE49-F238E27FC236}">
                <a16:creationId xmlns:a16="http://schemas.microsoft.com/office/drawing/2014/main" id="{0DB92DD4-9A20-9873-5446-0635ED5B0D14}"/>
              </a:ext>
            </a:extLst>
          </p:cNvPr>
          <p:cNvSpPr>
            <a:spLocks noGrp="1"/>
          </p:cNvSpPr>
          <p:nvPr>
            <p:ph type="title"/>
          </p:nvPr>
        </p:nvSpPr>
        <p:spPr>
          <a:xfrm>
            <a:off x="1283572" y="910272"/>
            <a:ext cx="9574834" cy="849086"/>
          </a:xfrm>
        </p:spPr>
        <p:txBody>
          <a:bodyPr vert="horz" lIns="91440" tIns="45720" rIns="91440" bIns="45720" rtlCol="0" anchor="b">
            <a:noAutofit/>
          </a:bodyPr>
          <a:lstStyle/>
          <a:p>
            <a:pPr algn="ctr"/>
            <a:r>
              <a:rPr lang="en-US" sz="2800" dirty="0"/>
              <a:t>Big questions remain about who would be responsible for long-term preservation of digital games…</a:t>
            </a:r>
          </a:p>
        </p:txBody>
      </p:sp>
    </p:spTree>
    <p:extLst>
      <p:ext uri="{BB962C8B-B14F-4D97-AF65-F5344CB8AC3E}">
        <p14:creationId xmlns:p14="http://schemas.microsoft.com/office/powerpoint/2010/main" val="19965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9B99B-36F4-06C5-21A0-29BA40A685AB}"/>
              </a:ext>
            </a:extLst>
          </p:cNvPr>
          <p:cNvSpPr>
            <a:spLocks noGrp="1"/>
          </p:cNvSpPr>
          <p:nvPr>
            <p:ph type="title"/>
          </p:nvPr>
        </p:nvSpPr>
        <p:spPr>
          <a:xfrm>
            <a:off x="612648" y="271641"/>
            <a:ext cx="10653578" cy="1132258"/>
          </a:xfrm>
        </p:spPr>
        <p:txBody>
          <a:bodyPr/>
          <a:lstStyle/>
          <a:p>
            <a:r>
              <a:rPr lang="en-US" dirty="0"/>
              <a:t>What obligations would libraries and developers have to each other?</a:t>
            </a:r>
          </a:p>
        </p:txBody>
      </p:sp>
      <p:sp>
        <p:nvSpPr>
          <p:cNvPr id="3" name="Content Placeholder 2">
            <a:extLst>
              <a:ext uri="{FF2B5EF4-FFF2-40B4-BE49-F238E27FC236}">
                <a16:creationId xmlns:a16="http://schemas.microsoft.com/office/drawing/2014/main" id="{CCB95932-B13B-DB56-F0CB-1CC189EA6FAA}"/>
              </a:ext>
            </a:extLst>
          </p:cNvPr>
          <p:cNvSpPr>
            <a:spLocks noGrp="1"/>
          </p:cNvSpPr>
          <p:nvPr>
            <p:ph idx="1"/>
          </p:nvPr>
        </p:nvSpPr>
        <p:spPr>
          <a:xfrm>
            <a:off x="612648" y="1783874"/>
            <a:ext cx="5483352" cy="4434840"/>
          </a:xfrm>
        </p:spPr>
        <p:txBody>
          <a:bodyPr>
            <a:normAutofit/>
          </a:bodyPr>
          <a:lstStyle/>
          <a:p>
            <a:r>
              <a:rPr lang="en-US" sz="2400" dirty="0"/>
              <a:t>Libraries are interested in the same manner of services and support afforded to individual consumers (patches, basic troubleshooting)</a:t>
            </a:r>
          </a:p>
          <a:p>
            <a:r>
              <a:rPr lang="en-US" sz="2400" dirty="0"/>
              <a:t>Both libraries and developers recognize the logistical challenges of providing ongoing support outside of some Steam-like platform</a:t>
            </a:r>
          </a:p>
        </p:txBody>
      </p:sp>
      <p:pic>
        <p:nvPicPr>
          <p:cNvPr id="5" name="Picture 4" descr="A close-up of a seal&#10;&#10;Description automatically generated">
            <a:extLst>
              <a:ext uri="{FF2B5EF4-FFF2-40B4-BE49-F238E27FC236}">
                <a16:creationId xmlns:a16="http://schemas.microsoft.com/office/drawing/2014/main" id="{38F602C2-195D-3BD1-85D6-D906EE6CC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808" y="1783874"/>
            <a:ext cx="5614487" cy="3960845"/>
          </a:xfrm>
          <a:prstGeom prst="rect">
            <a:avLst/>
          </a:prstGeom>
        </p:spPr>
      </p:pic>
      <p:sp>
        <p:nvSpPr>
          <p:cNvPr id="7" name="TextBox 6">
            <a:extLst>
              <a:ext uri="{FF2B5EF4-FFF2-40B4-BE49-F238E27FC236}">
                <a16:creationId xmlns:a16="http://schemas.microsoft.com/office/drawing/2014/main" id="{C6BC65BF-1425-2483-CD9C-D696F6D2F4D3}"/>
              </a:ext>
            </a:extLst>
          </p:cNvPr>
          <p:cNvSpPr txBox="1"/>
          <p:nvPr/>
        </p:nvSpPr>
        <p:spPr>
          <a:xfrm>
            <a:off x="6501384" y="5847695"/>
            <a:ext cx="4978776" cy="738664"/>
          </a:xfrm>
          <a:prstGeom prst="rect">
            <a:avLst/>
          </a:prstGeom>
          <a:noFill/>
        </p:spPr>
        <p:txBody>
          <a:bodyPr wrap="square">
            <a:spAutoFit/>
          </a:bodyPr>
          <a:lstStyle/>
          <a:p>
            <a:r>
              <a:rPr lang="en-US" sz="1400" dirty="0"/>
              <a:t>Looking for a seal of approval, </a:t>
            </a:r>
          </a:p>
          <a:p>
            <a:r>
              <a:rPr lang="en-US" sz="1400" dirty="0">
                <a:hlinkClick r:id="rId3"/>
              </a:rPr>
              <a:t>https://www.nintendolife.com/news/2019/02/talking_point_what_does_the_nintendo_seal_of_quality_mean_in_2019</a:t>
            </a:r>
            <a:r>
              <a:rPr lang="en-US" sz="1400" dirty="0"/>
              <a:t> </a:t>
            </a:r>
          </a:p>
        </p:txBody>
      </p:sp>
    </p:spTree>
    <p:extLst>
      <p:ext uri="{BB962C8B-B14F-4D97-AF65-F5344CB8AC3E}">
        <p14:creationId xmlns:p14="http://schemas.microsoft.com/office/powerpoint/2010/main" val="1825381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C2A7-F82D-380D-694D-20BCB5559359}"/>
              </a:ext>
            </a:extLst>
          </p:cNvPr>
          <p:cNvSpPr>
            <a:spLocks noGrp="1"/>
          </p:cNvSpPr>
          <p:nvPr>
            <p:ph type="title"/>
          </p:nvPr>
        </p:nvSpPr>
        <p:spPr>
          <a:xfrm>
            <a:off x="347473" y="1198983"/>
            <a:ext cx="4287416" cy="4460033"/>
          </a:xfrm>
        </p:spPr>
        <p:txBody>
          <a:bodyPr>
            <a:normAutofit fontScale="90000"/>
          </a:bodyPr>
          <a:lstStyle/>
          <a:p>
            <a:r>
              <a:rPr lang="en-US" sz="3200" b="0" dirty="0"/>
              <a:t>Both libraries and developers would be interested in getting usage statistics for games in library collections, but this is another area that would be much easier to manage through some external platform.</a:t>
            </a:r>
          </a:p>
        </p:txBody>
      </p:sp>
      <p:pic>
        <p:nvPicPr>
          <p:cNvPr id="5" name="Picture 4">
            <a:extLst>
              <a:ext uri="{FF2B5EF4-FFF2-40B4-BE49-F238E27FC236}">
                <a16:creationId xmlns:a16="http://schemas.microsoft.com/office/drawing/2014/main" id="{57574D8D-8E1B-8991-CD18-34E59811A40E}"/>
              </a:ext>
            </a:extLst>
          </p:cNvPr>
          <p:cNvPicPr>
            <a:picLocks noChangeAspect="1"/>
          </p:cNvPicPr>
          <p:nvPr/>
        </p:nvPicPr>
        <p:blipFill>
          <a:blip r:embed="rId2"/>
          <a:stretch>
            <a:fillRect/>
          </a:stretch>
        </p:blipFill>
        <p:spPr>
          <a:xfrm>
            <a:off x="4847253" y="1035698"/>
            <a:ext cx="6747434" cy="3965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A9120B26-89ED-09B5-8D72-D4CBE7DF9029}"/>
              </a:ext>
            </a:extLst>
          </p:cNvPr>
          <p:cNvSpPr txBox="1"/>
          <p:nvPr/>
        </p:nvSpPr>
        <p:spPr>
          <a:xfrm>
            <a:off x="5075853" y="5389408"/>
            <a:ext cx="7016899" cy="1200329"/>
          </a:xfrm>
          <a:prstGeom prst="rect">
            <a:avLst/>
          </a:prstGeom>
          <a:noFill/>
        </p:spPr>
        <p:txBody>
          <a:bodyPr wrap="square">
            <a:spAutoFit/>
          </a:bodyPr>
          <a:lstStyle/>
          <a:p>
            <a:r>
              <a:rPr lang="en-US" dirty="0"/>
              <a:t>Illustration for COUNTER, the standard metrics integrated into other kinds of electronic resource platforms for libraries</a:t>
            </a:r>
          </a:p>
          <a:p>
            <a:r>
              <a:rPr lang="en-US" dirty="0">
                <a:hlinkClick r:id="rId3"/>
              </a:rPr>
              <a:t>https://www.countermetrics.org/wp-content/uploads/2024/04/Guide-Metrics.pdf</a:t>
            </a:r>
            <a:r>
              <a:rPr lang="en-US" dirty="0"/>
              <a:t> </a:t>
            </a:r>
          </a:p>
        </p:txBody>
      </p:sp>
    </p:spTree>
    <p:extLst>
      <p:ext uri="{BB962C8B-B14F-4D97-AF65-F5344CB8AC3E}">
        <p14:creationId xmlns:p14="http://schemas.microsoft.com/office/powerpoint/2010/main" val="1130764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DEFB-9A29-1F64-A1A7-0595B0F9BF92}"/>
              </a:ext>
            </a:extLst>
          </p:cNvPr>
          <p:cNvSpPr>
            <a:spLocks noGrp="1"/>
          </p:cNvSpPr>
          <p:nvPr>
            <p:ph type="title"/>
          </p:nvPr>
        </p:nvSpPr>
        <p:spPr/>
        <p:txBody>
          <a:bodyPr/>
          <a:lstStyle/>
          <a:p>
            <a:r>
              <a:rPr lang="en-US" dirty="0"/>
              <a:t>How much would libraries pay for games?</a:t>
            </a:r>
          </a:p>
        </p:txBody>
      </p:sp>
      <p:sp>
        <p:nvSpPr>
          <p:cNvPr id="3" name="Content Placeholder 2">
            <a:extLst>
              <a:ext uri="{FF2B5EF4-FFF2-40B4-BE49-F238E27FC236}">
                <a16:creationId xmlns:a16="http://schemas.microsoft.com/office/drawing/2014/main" id="{298B2782-9BD9-5DFE-A249-6C79014D6A7F}"/>
              </a:ext>
            </a:extLst>
          </p:cNvPr>
          <p:cNvSpPr>
            <a:spLocks noGrp="1"/>
          </p:cNvSpPr>
          <p:nvPr>
            <p:ph idx="1"/>
          </p:nvPr>
        </p:nvSpPr>
        <p:spPr>
          <a:xfrm>
            <a:off x="359885" y="1626302"/>
            <a:ext cx="5374108" cy="4593828"/>
          </a:xfrm>
        </p:spPr>
        <p:txBody>
          <a:bodyPr>
            <a:normAutofit fontScale="92500" lnSpcReduction="10000"/>
          </a:bodyPr>
          <a:lstStyle/>
          <a:p>
            <a:r>
              <a:rPr lang="en-US" dirty="0"/>
              <a:t>Libraries recognize that pricing will depend on…</a:t>
            </a:r>
          </a:p>
          <a:p>
            <a:pPr lvl="1"/>
            <a:r>
              <a:rPr lang="en-US" sz="2000" dirty="0"/>
              <a:t>Number of simultaneous users</a:t>
            </a:r>
          </a:p>
          <a:p>
            <a:pPr lvl="1"/>
            <a:r>
              <a:rPr lang="en-US" sz="2000" dirty="0"/>
              <a:t>How games are being made accessible</a:t>
            </a:r>
          </a:p>
          <a:p>
            <a:pPr lvl="1"/>
            <a:r>
              <a:rPr lang="en-US" sz="2000" dirty="0"/>
              <a:t>Other rights afforded to libraries in license</a:t>
            </a:r>
          </a:p>
          <a:p>
            <a:r>
              <a:rPr lang="en-US" dirty="0"/>
              <a:t>Libraries are interested in a range of possible acquisition models and pricing structures</a:t>
            </a:r>
          </a:p>
          <a:p>
            <a:pPr lvl="1"/>
            <a:r>
              <a:rPr lang="en-US" sz="2000" dirty="0"/>
              <a:t>One-time purchase for single seat</a:t>
            </a:r>
          </a:p>
          <a:p>
            <a:pPr lvl="1"/>
            <a:r>
              <a:rPr lang="en-US" sz="2000" dirty="0"/>
              <a:t>User-driven acquisition</a:t>
            </a:r>
          </a:p>
          <a:p>
            <a:pPr lvl="1"/>
            <a:r>
              <a:rPr lang="en-US" sz="2000" dirty="0"/>
              <a:t>Subscription model</a:t>
            </a:r>
          </a:p>
        </p:txBody>
      </p:sp>
      <p:pic>
        <p:nvPicPr>
          <p:cNvPr id="5" name="Picture 4">
            <a:extLst>
              <a:ext uri="{FF2B5EF4-FFF2-40B4-BE49-F238E27FC236}">
                <a16:creationId xmlns:a16="http://schemas.microsoft.com/office/drawing/2014/main" id="{9301BCB7-94A6-B147-793E-9DABDAC1797C}"/>
              </a:ext>
            </a:extLst>
          </p:cNvPr>
          <p:cNvPicPr>
            <a:picLocks noChangeAspect="1"/>
          </p:cNvPicPr>
          <p:nvPr/>
        </p:nvPicPr>
        <p:blipFill>
          <a:blip r:embed="rId2"/>
          <a:stretch>
            <a:fillRect/>
          </a:stretch>
        </p:blipFill>
        <p:spPr>
          <a:xfrm>
            <a:off x="6299881" y="1626302"/>
            <a:ext cx="5532234" cy="4441371"/>
          </a:xfrm>
          <a:prstGeom prst="rect">
            <a:avLst/>
          </a:prstGeom>
        </p:spPr>
      </p:pic>
      <p:sp>
        <p:nvSpPr>
          <p:cNvPr id="7" name="TextBox 6">
            <a:extLst>
              <a:ext uri="{FF2B5EF4-FFF2-40B4-BE49-F238E27FC236}">
                <a16:creationId xmlns:a16="http://schemas.microsoft.com/office/drawing/2014/main" id="{768C526C-B1A5-6414-B379-0B411285C7DB}"/>
              </a:ext>
            </a:extLst>
          </p:cNvPr>
          <p:cNvSpPr txBox="1"/>
          <p:nvPr/>
        </p:nvSpPr>
        <p:spPr>
          <a:xfrm>
            <a:off x="6299881" y="6220130"/>
            <a:ext cx="5669280" cy="369332"/>
          </a:xfrm>
          <a:prstGeom prst="rect">
            <a:avLst/>
          </a:prstGeom>
          <a:noFill/>
        </p:spPr>
        <p:txBody>
          <a:bodyPr wrap="square">
            <a:spAutoFit/>
          </a:bodyPr>
          <a:lstStyle/>
          <a:p>
            <a:r>
              <a:rPr lang="en-US" dirty="0"/>
              <a:t>Requesting UNCG add </a:t>
            </a:r>
            <a:r>
              <a:rPr lang="en-US" i="1" dirty="0"/>
              <a:t>Computer Chess</a:t>
            </a:r>
            <a:r>
              <a:rPr lang="en-US" dirty="0"/>
              <a:t> via </a:t>
            </a:r>
            <a:r>
              <a:rPr lang="en-US" dirty="0" err="1"/>
              <a:t>Kanopy</a:t>
            </a:r>
            <a:endParaRPr lang="en-US" dirty="0"/>
          </a:p>
        </p:txBody>
      </p:sp>
    </p:spTree>
    <p:extLst>
      <p:ext uri="{BB962C8B-B14F-4D97-AF65-F5344CB8AC3E}">
        <p14:creationId xmlns:p14="http://schemas.microsoft.com/office/powerpoint/2010/main" val="312837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C158597-AA68-A11B-363F-20EBFE30B7D6}"/>
              </a:ext>
            </a:extLst>
          </p:cNvPr>
          <p:cNvGraphicFramePr/>
          <p:nvPr>
            <p:extLst>
              <p:ext uri="{D42A27DB-BD31-4B8C-83A1-F6EECF244321}">
                <p14:modId xmlns:p14="http://schemas.microsoft.com/office/powerpoint/2010/main" val="3258581086"/>
              </p:ext>
            </p:extLst>
          </p:nvPr>
        </p:nvGraphicFramePr>
        <p:xfrm>
          <a:off x="1143000" y="719666"/>
          <a:ext cx="9820656"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243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9E291A-9D7A-DD43-6ED7-06658B0E6540}"/>
              </a:ext>
            </a:extLst>
          </p:cNvPr>
          <p:cNvSpPr txBox="1"/>
          <p:nvPr/>
        </p:nvSpPr>
        <p:spPr>
          <a:xfrm>
            <a:off x="1007364" y="1403479"/>
            <a:ext cx="10177272" cy="2677656"/>
          </a:xfrm>
          <a:prstGeom prst="rect">
            <a:avLst/>
          </a:prstGeom>
          <a:solidFill>
            <a:schemeClr val="accent4">
              <a:lumMod val="20000"/>
              <a:lumOff val="80000"/>
            </a:schemeClr>
          </a:solidFill>
        </p:spPr>
        <p:txBody>
          <a:bodyPr wrap="square">
            <a:spAutoFit/>
          </a:bodyPr>
          <a:lstStyle/>
          <a:p>
            <a:r>
              <a:rPr lang="en-US" sz="2800" dirty="0"/>
              <a:t>“There are places, particularly the Internet Archive, where stuff is uploaded on behalf of other creators all the time. Sometimes, things of mine have been uploaded there and I only found it by accident. [With games] I think we do have a culture of people discovering materials and wanting to make it available and the author is often not in the loop there.”</a:t>
            </a:r>
          </a:p>
        </p:txBody>
      </p:sp>
      <p:sp>
        <p:nvSpPr>
          <p:cNvPr id="8" name="TextBox 7">
            <a:extLst>
              <a:ext uri="{FF2B5EF4-FFF2-40B4-BE49-F238E27FC236}">
                <a16:creationId xmlns:a16="http://schemas.microsoft.com/office/drawing/2014/main" id="{AC66947A-7B88-14D1-4A3B-1FDFCB35E384}"/>
              </a:ext>
            </a:extLst>
          </p:cNvPr>
          <p:cNvSpPr txBox="1"/>
          <p:nvPr/>
        </p:nvSpPr>
        <p:spPr>
          <a:xfrm>
            <a:off x="6096000" y="5542383"/>
            <a:ext cx="5318448" cy="369332"/>
          </a:xfrm>
          <a:prstGeom prst="rect">
            <a:avLst/>
          </a:prstGeom>
          <a:noFill/>
        </p:spPr>
        <p:txBody>
          <a:bodyPr wrap="square" rtlCol="0">
            <a:spAutoFit/>
          </a:bodyPr>
          <a:lstStyle/>
          <a:p>
            <a:r>
              <a:rPr lang="en-US" dirty="0"/>
              <a:t>IF author in focus group session, July 2023</a:t>
            </a:r>
          </a:p>
        </p:txBody>
      </p:sp>
    </p:spTree>
    <p:extLst>
      <p:ext uri="{BB962C8B-B14F-4D97-AF65-F5344CB8AC3E}">
        <p14:creationId xmlns:p14="http://schemas.microsoft.com/office/powerpoint/2010/main" val="1752588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74E13-C6AF-FE1F-61D5-688051EA0A4B}"/>
              </a:ext>
            </a:extLst>
          </p:cNvPr>
          <p:cNvSpPr>
            <a:spLocks noGrp="1"/>
          </p:cNvSpPr>
          <p:nvPr>
            <p:ph type="title"/>
          </p:nvPr>
        </p:nvSpPr>
        <p:spPr>
          <a:xfrm>
            <a:off x="528674" y="2323322"/>
            <a:ext cx="3726086" cy="1876757"/>
          </a:xfrm>
        </p:spPr>
        <p:txBody>
          <a:bodyPr anchor="ctr">
            <a:normAutofit/>
          </a:bodyPr>
          <a:lstStyle/>
          <a:p>
            <a:r>
              <a:rPr lang="en-US" sz="4000" dirty="0"/>
              <a:t>Open questions and challenges</a:t>
            </a:r>
          </a:p>
        </p:txBody>
      </p:sp>
      <p:graphicFrame>
        <p:nvGraphicFramePr>
          <p:cNvPr id="5" name="Content Placeholder 2">
            <a:extLst>
              <a:ext uri="{FF2B5EF4-FFF2-40B4-BE49-F238E27FC236}">
                <a16:creationId xmlns:a16="http://schemas.microsoft.com/office/drawing/2014/main" id="{7DBC43B6-85A4-009C-BC31-303979B20EC1}"/>
              </a:ext>
            </a:extLst>
          </p:cNvPr>
          <p:cNvGraphicFramePr>
            <a:graphicFrameLocks noGrp="1"/>
          </p:cNvGraphicFramePr>
          <p:nvPr>
            <p:ph idx="1"/>
            <p:extLst>
              <p:ext uri="{D42A27DB-BD31-4B8C-83A1-F6EECF244321}">
                <p14:modId xmlns:p14="http://schemas.microsoft.com/office/powerpoint/2010/main" val="1634637600"/>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064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466FCC-26A6-AD0C-513D-472AAABE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ECD86-A2D7-D8EF-D19F-8E7CE418A41B}"/>
              </a:ext>
            </a:extLst>
          </p:cNvPr>
          <p:cNvSpPr>
            <a:spLocks noGrp="1"/>
          </p:cNvSpPr>
          <p:nvPr>
            <p:ph type="title"/>
          </p:nvPr>
        </p:nvSpPr>
        <p:spPr>
          <a:xfrm>
            <a:off x="783682" y="3141259"/>
            <a:ext cx="2454119" cy="575482"/>
          </a:xfrm>
        </p:spPr>
        <p:txBody>
          <a:bodyPr>
            <a:normAutofit/>
          </a:bodyPr>
          <a:lstStyle/>
          <a:p>
            <a:r>
              <a:rPr lang="en-US" sz="3200" dirty="0"/>
              <a:t>What now?</a:t>
            </a:r>
          </a:p>
        </p:txBody>
      </p:sp>
      <p:graphicFrame>
        <p:nvGraphicFramePr>
          <p:cNvPr id="5" name="Content Placeholder 2">
            <a:extLst>
              <a:ext uri="{FF2B5EF4-FFF2-40B4-BE49-F238E27FC236}">
                <a16:creationId xmlns:a16="http://schemas.microsoft.com/office/drawing/2014/main" id="{CA30D217-EDB2-3BA5-5DD9-AB05F3139C55}"/>
              </a:ext>
            </a:extLst>
          </p:cNvPr>
          <p:cNvGraphicFramePr>
            <a:graphicFrameLocks noGrp="1"/>
          </p:cNvGraphicFramePr>
          <p:nvPr>
            <p:ph idx="1"/>
            <p:extLst>
              <p:ext uri="{D42A27DB-BD31-4B8C-83A1-F6EECF244321}">
                <p14:modId xmlns:p14="http://schemas.microsoft.com/office/powerpoint/2010/main" val="3825181063"/>
              </p:ext>
            </p:extLst>
          </p:nvPr>
        </p:nvGraphicFramePr>
        <p:xfrm>
          <a:off x="4021483" y="335902"/>
          <a:ext cx="7536203" cy="6335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721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x of a game&#10;&#10;Description automatically generated">
            <a:extLst>
              <a:ext uri="{FF2B5EF4-FFF2-40B4-BE49-F238E27FC236}">
                <a16:creationId xmlns:a16="http://schemas.microsoft.com/office/drawing/2014/main" id="{DFB9EA37-1229-C12B-D1CE-76295A10AA02}"/>
              </a:ext>
            </a:extLst>
          </p:cNvPr>
          <p:cNvPicPr>
            <a:picLocks noChangeAspect="1"/>
          </p:cNvPicPr>
          <p:nvPr/>
        </p:nvPicPr>
        <p:blipFill rotWithShape="1">
          <a:blip r:embed="rId2">
            <a:extLst>
              <a:ext uri="{28A0092B-C50C-407E-A947-70E740481C1C}">
                <a14:useLocalDpi xmlns:a14="http://schemas.microsoft.com/office/drawing/2010/main" val="0"/>
              </a:ext>
            </a:extLst>
          </a:blip>
          <a:srcRect r="4118"/>
          <a:stretch/>
        </p:blipFill>
        <p:spPr>
          <a:xfrm>
            <a:off x="20" y="1"/>
            <a:ext cx="6575591" cy="6858000"/>
          </a:xfrm>
          <a:prstGeom prst="rect">
            <a:avLst/>
          </a:prstGeom>
        </p:spPr>
      </p:pic>
      <p:sp>
        <p:nvSpPr>
          <p:cNvPr id="2" name="Title 1">
            <a:extLst>
              <a:ext uri="{FF2B5EF4-FFF2-40B4-BE49-F238E27FC236}">
                <a16:creationId xmlns:a16="http://schemas.microsoft.com/office/drawing/2014/main" id="{33469AF5-0728-FD2F-6551-5D6BC61CF247}"/>
              </a:ext>
            </a:extLst>
          </p:cNvPr>
          <p:cNvSpPr>
            <a:spLocks noGrp="1"/>
          </p:cNvSpPr>
          <p:nvPr>
            <p:ph type="title"/>
          </p:nvPr>
        </p:nvSpPr>
        <p:spPr>
          <a:xfrm>
            <a:off x="7202961" y="1691382"/>
            <a:ext cx="4361688" cy="3475236"/>
          </a:xfrm>
        </p:spPr>
        <p:txBody>
          <a:bodyPr vert="horz" lIns="91440" tIns="45720" rIns="91440" bIns="45720" rtlCol="0" anchor="b">
            <a:normAutofit/>
          </a:bodyPr>
          <a:lstStyle/>
          <a:p>
            <a:r>
              <a:rPr lang="en-US" sz="3400" dirty="0"/>
              <a:t>Thanks! I’ll be happy to answer any questions now.</a:t>
            </a:r>
            <a:br>
              <a:rPr lang="en-US" sz="3400" dirty="0"/>
            </a:br>
            <a:br>
              <a:rPr lang="en-US" sz="3400" dirty="0"/>
            </a:br>
            <a:br>
              <a:rPr lang="en-US" sz="3400" dirty="0"/>
            </a:br>
            <a:r>
              <a:rPr lang="en-US" sz="3400" dirty="0"/>
              <a:t>Or email me at </a:t>
            </a:r>
            <a:r>
              <a:rPr lang="en-US" sz="3400" dirty="0">
                <a:hlinkClick r:id="rId3"/>
              </a:rPr>
              <a:t>ccpost@uncg.edu</a:t>
            </a:r>
            <a:r>
              <a:rPr lang="en-US" sz="3400" dirty="0"/>
              <a:t>.</a:t>
            </a:r>
          </a:p>
        </p:txBody>
      </p:sp>
    </p:spTree>
    <p:extLst>
      <p:ext uri="{BB962C8B-B14F-4D97-AF65-F5344CB8AC3E}">
        <p14:creationId xmlns:p14="http://schemas.microsoft.com/office/powerpoint/2010/main" val="14636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773C4-5B0F-FE7A-9DE0-81B04D1028B2}"/>
              </a:ext>
            </a:extLst>
          </p:cNvPr>
          <p:cNvPicPr>
            <a:picLocks noChangeAspect="1"/>
          </p:cNvPicPr>
          <p:nvPr/>
        </p:nvPicPr>
        <p:blipFill>
          <a:blip r:embed="rId2"/>
          <a:stretch>
            <a:fillRect/>
          </a:stretch>
        </p:blipFill>
        <p:spPr>
          <a:xfrm>
            <a:off x="129739" y="195209"/>
            <a:ext cx="11819106" cy="646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604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1187F7A-920C-B377-65E8-1CF4CBCE3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5BEA236-711E-E33B-AC86-38AC81BAC568}"/>
              </a:ext>
            </a:extLst>
          </p:cNvPr>
          <p:cNvPicPr>
            <a:picLocks noChangeAspect="1"/>
          </p:cNvPicPr>
          <p:nvPr/>
        </p:nvPicPr>
        <p:blipFill rotWithShape="1">
          <a:blip r:embed="rId2"/>
          <a:srcRect l="5220" r="15916" b="1"/>
          <a:stretch/>
        </p:blipFill>
        <p:spPr>
          <a:xfrm>
            <a:off x="20" y="10"/>
            <a:ext cx="12191980" cy="4908375"/>
          </a:xfrm>
          <a:prstGeom prst="rect">
            <a:avLst/>
          </a:prstGeom>
        </p:spPr>
      </p:pic>
      <p:sp>
        <p:nvSpPr>
          <p:cNvPr id="2" name="Title 1">
            <a:extLst>
              <a:ext uri="{FF2B5EF4-FFF2-40B4-BE49-F238E27FC236}">
                <a16:creationId xmlns:a16="http://schemas.microsoft.com/office/drawing/2014/main" id="{5719D26A-161F-C797-30AB-132628534C7B}"/>
              </a:ext>
            </a:extLst>
          </p:cNvPr>
          <p:cNvSpPr>
            <a:spLocks noGrp="1"/>
          </p:cNvSpPr>
          <p:nvPr>
            <p:ph type="title"/>
          </p:nvPr>
        </p:nvSpPr>
        <p:spPr>
          <a:xfrm>
            <a:off x="609599" y="5293849"/>
            <a:ext cx="7202558" cy="1178688"/>
          </a:xfrm>
        </p:spPr>
        <p:txBody>
          <a:bodyPr vert="horz" lIns="91440" tIns="45720" rIns="91440" bIns="45720" rtlCol="0" anchor="ctr">
            <a:normAutofit/>
          </a:bodyPr>
          <a:lstStyle/>
          <a:p>
            <a:r>
              <a:rPr lang="en-US" sz="2500" dirty="0"/>
              <a:t>Libraries cannot currently collect and provide access to digitally-distributed games…or at least not in a legally sound way.</a:t>
            </a:r>
          </a:p>
        </p:txBody>
      </p:sp>
    </p:spTree>
    <p:extLst>
      <p:ext uri="{BB962C8B-B14F-4D97-AF65-F5344CB8AC3E}">
        <p14:creationId xmlns:p14="http://schemas.microsoft.com/office/powerpoint/2010/main" val="420350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10E18FBE-FD47-A9D6-AAF7-CE9D93D93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51" y="174660"/>
            <a:ext cx="9548819" cy="5373385"/>
          </a:xfrm>
          <a:prstGeom prst="rect">
            <a:avLst/>
          </a:prstGeom>
        </p:spPr>
      </p:pic>
      <p:sp>
        <p:nvSpPr>
          <p:cNvPr id="2" name="TextBox 1">
            <a:extLst>
              <a:ext uri="{FF2B5EF4-FFF2-40B4-BE49-F238E27FC236}">
                <a16:creationId xmlns:a16="http://schemas.microsoft.com/office/drawing/2014/main" id="{9807D516-B717-DC6E-11EC-E0E6F4E67A0E}"/>
              </a:ext>
            </a:extLst>
          </p:cNvPr>
          <p:cNvSpPr txBox="1"/>
          <p:nvPr/>
        </p:nvSpPr>
        <p:spPr>
          <a:xfrm>
            <a:off x="247587" y="5769864"/>
            <a:ext cx="7579677" cy="646331"/>
          </a:xfrm>
          <a:prstGeom prst="rect">
            <a:avLst/>
          </a:prstGeom>
          <a:noFill/>
        </p:spPr>
        <p:txBody>
          <a:bodyPr wrap="square" rtlCol="0">
            <a:spAutoFit/>
          </a:bodyPr>
          <a:lstStyle/>
          <a:p>
            <a:r>
              <a:rPr lang="en-US" b="1" dirty="0"/>
              <a:t>Libraries </a:t>
            </a:r>
            <a:r>
              <a:rPr lang="en-US" b="1" i="1" dirty="0"/>
              <a:t>have</a:t>
            </a:r>
            <a:r>
              <a:rPr lang="en-US" b="1" dirty="0"/>
              <a:t> found ways to collect other kinds of digital resources, though not without issues.</a:t>
            </a:r>
          </a:p>
        </p:txBody>
      </p:sp>
    </p:spTree>
    <p:extLst>
      <p:ext uri="{BB962C8B-B14F-4D97-AF65-F5344CB8AC3E}">
        <p14:creationId xmlns:p14="http://schemas.microsoft.com/office/powerpoint/2010/main" val="2839807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1922D2-D397-9EA4-A66D-55B0884D1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AF2E0-E1CD-228A-62D8-26190A873A71}"/>
              </a:ext>
            </a:extLst>
          </p:cNvPr>
          <p:cNvSpPr>
            <a:spLocks noGrp="1"/>
          </p:cNvSpPr>
          <p:nvPr>
            <p:ph type="title"/>
          </p:nvPr>
        </p:nvSpPr>
        <p:spPr>
          <a:xfrm>
            <a:off x="612649" y="548639"/>
            <a:ext cx="3494314" cy="5786638"/>
          </a:xfrm>
        </p:spPr>
        <p:txBody>
          <a:bodyPr anchor="t">
            <a:normAutofit/>
          </a:bodyPr>
          <a:lstStyle/>
          <a:p>
            <a:r>
              <a:rPr lang="en-US"/>
              <a:t>If libraries want to keep collecting and providing access to games…</a:t>
            </a:r>
          </a:p>
        </p:txBody>
      </p:sp>
      <p:graphicFrame>
        <p:nvGraphicFramePr>
          <p:cNvPr id="5" name="Content Placeholder 2">
            <a:extLst>
              <a:ext uri="{FF2B5EF4-FFF2-40B4-BE49-F238E27FC236}">
                <a16:creationId xmlns:a16="http://schemas.microsoft.com/office/drawing/2014/main" id="{89AAC967-2741-9536-09E7-7F334C7AAD12}"/>
              </a:ext>
            </a:extLst>
          </p:cNvPr>
          <p:cNvGraphicFramePr>
            <a:graphicFrameLocks noGrp="1"/>
          </p:cNvGraphicFramePr>
          <p:nvPr>
            <p:ph idx="1"/>
            <p:extLst>
              <p:ext uri="{D42A27DB-BD31-4B8C-83A1-F6EECF244321}">
                <p14:modId xmlns:p14="http://schemas.microsoft.com/office/powerpoint/2010/main" val="2994468901"/>
              </p:ext>
            </p:extLst>
          </p:nvPr>
        </p:nvGraphicFramePr>
        <p:xfrm>
          <a:off x="4608246" y="548640"/>
          <a:ext cx="6949440" cy="578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537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F8BD3E-C772-6C5D-D38C-6FABA770A3E5}"/>
              </a:ext>
            </a:extLst>
          </p:cNvPr>
          <p:cNvSpPr>
            <a:spLocks noGrp="1"/>
          </p:cNvSpPr>
          <p:nvPr>
            <p:ph type="title"/>
          </p:nvPr>
        </p:nvSpPr>
        <p:spPr>
          <a:xfrm>
            <a:off x="612649" y="548638"/>
            <a:ext cx="3493008" cy="5788152"/>
          </a:xfrm>
        </p:spPr>
        <p:txBody>
          <a:bodyPr anchor="ctr">
            <a:normAutofit/>
          </a:bodyPr>
          <a:lstStyle/>
          <a:p>
            <a:r>
              <a:rPr lang="en-US" sz="3700"/>
              <a:t>What I’ve done since last year’s NarraScope…</a:t>
            </a:r>
          </a:p>
        </p:txBody>
      </p:sp>
      <p:graphicFrame>
        <p:nvGraphicFramePr>
          <p:cNvPr id="5" name="Content Placeholder 2">
            <a:extLst>
              <a:ext uri="{FF2B5EF4-FFF2-40B4-BE49-F238E27FC236}">
                <a16:creationId xmlns:a16="http://schemas.microsoft.com/office/drawing/2014/main" id="{8D1C1717-EC78-B970-30F9-C4EDAEA82412}"/>
              </a:ext>
            </a:extLst>
          </p:cNvPr>
          <p:cNvGraphicFramePr>
            <a:graphicFrameLocks noGrp="1"/>
          </p:cNvGraphicFramePr>
          <p:nvPr>
            <p:ph idx="1"/>
            <p:extLst>
              <p:ext uri="{D42A27DB-BD31-4B8C-83A1-F6EECF244321}">
                <p14:modId xmlns:p14="http://schemas.microsoft.com/office/powerpoint/2010/main" val="4033935735"/>
              </p:ext>
            </p:extLst>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4063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om with computers and chairs&#10;&#10;Description automatically generated">
            <a:extLst>
              <a:ext uri="{FF2B5EF4-FFF2-40B4-BE49-F238E27FC236}">
                <a16:creationId xmlns:a16="http://schemas.microsoft.com/office/drawing/2014/main" id="{0DC0F3BD-A436-B02F-A89E-3B0DBC70C5DF}"/>
              </a:ext>
            </a:extLst>
          </p:cNvPr>
          <p:cNvPicPr>
            <a:picLocks noChangeAspect="1"/>
          </p:cNvPicPr>
          <p:nvPr/>
        </p:nvPicPr>
        <p:blipFill rotWithShape="1">
          <a:blip r:embed="rId2">
            <a:extLst>
              <a:ext uri="{28A0092B-C50C-407E-A947-70E740481C1C}">
                <a14:useLocalDpi xmlns:a14="http://schemas.microsoft.com/office/drawing/2010/main" val="0"/>
              </a:ext>
            </a:extLst>
          </a:blip>
          <a:srcRect l="19824" r="18142" b="-2"/>
          <a:stretch/>
        </p:blipFill>
        <p:spPr>
          <a:xfrm>
            <a:off x="5818632" y="-1"/>
            <a:ext cx="6373368" cy="6857999"/>
          </a:xfrm>
          <a:prstGeom prst="rect">
            <a:avLst/>
          </a:prstGeom>
        </p:spPr>
      </p:pic>
      <p:sp>
        <p:nvSpPr>
          <p:cNvPr id="2" name="Title 1">
            <a:extLst>
              <a:ext uri="{FF2B5EF4-FFF2-40B4-BE49-F238E27FC236}">
                <a16:creationId xmlns:a16="http://schemas.microsoft.com/office/drawing/2014/main" id="{DC4BD267-8A57-4CCF-82AA-51C77C16C5CA}"/>
              </a:ext>
            </a:extLst>
          </p:cNvPr>
          <p:cNvSpPr>
            <a:spLocks noGrp="1"/>
          </p:cNvSpPr>
          <p:nvPr>
            <p:ph type="title"/>
          </p:nvPr>
        </p:nvSpPr>
        <p:spPr>
          <a:xfrm>
            <a:off x="614680" y="603504"/>
            <a:ext cx="4361688" cy="674790"/>
          </a:xfrm>
        </p:spPr>
        <p:txBody>
          <a:bodyPr anchor="b">
            <a:normAutofit/>
          </a:bodyPr>
          <a:lstStyle/>
          <a:p>
            <a:r>
              <a:rPr lang="en-US" dirty="0"/>
              <a:t>Engaging libraries</a:t>
            </a:r>
          </a:p>
        </p:txBody>
      </p:sp>
      <p:sp>
        <p:nvSpPr>
          <p:cNvPr id="3" name="Content Placeholder 2">
            <a:extLst>
              <a:ext uri="{FF2B5EF4-FFF2-40B4-BE49-F238E27FC236}">
                <a16:creationId xmlns:a16="http://schemas.microsoft.com/office/drawing/2014/main" id="{CF1DF638-C9CA-EEE5-F85E-5D66E76ECB37}"/>
              </a:ext>
            </a:extLst>
          </p:cNvPr>
          <p:cNvSpPr>
            <a:spLocks noGrp="1"/>
          </p:cNvSpPr>
          <p:nvPr>
            <p:ph idx="1"/>
          </p:nvPr>
        </p:nvSpPr>
        <p:spPr>
          <a:xfrm>
            <a:off x="614680" y="1541044"/>
            <a:ext cx="4361688" cy="3366858"/>
          </a:xfrm>
        </p:spPr>
        <p:txBody>
          <a:bodyPr>
            <a:normAutofit/>
          </a:bodyPr>
          <a:lstStyle/>
          <a:p>
            <a:r>
              <a:rPr lang="en-US" sz="1800" dirty="0"/>
              <a:t>Identified 33 US </a:t>
            </a:r>
            <a:r>
              <a:rPr lang="en-US" sz="1800" b="1" u="sng" dirty="0"/>
              <a:t>academic libraries </a:t>
            </a:r>
            <a:r>
              <a:rPr lang="en-US" sz="1800" dirty="0"/>
              <a:t>demonstrating some outward interest in providing access to digital games</a:t>
            </a:r>
          </a:p>
          <a:p>
            <a:r>
              <a:rPr lang="en-US" sz="1800" dirty="0"/>
              <a:t>Librarians at 13 institutions participated in research interviews</a:t>
            </a:r>
          </a:p>
          <a:p>
            <a:r>
              <a:rPr lang="en-US" sz="1800" dirty="0"/>
              <a:t>Interviews covered some key considerations for digital game licenses </a:t>
            </a:r>
          </a:p>
        </p:txBody>
      </p:sp>
      <p:sp>
        <p:nvSpPr>
          <p:cNvPr id="9" name="TextBox 8">
            <a:extLst>
              <a:ext uri="{FF2B5EF4-FFF2-40B4-BE49-F238E27FC236}">
                <a16:creationId xmlns:a16="http://schemas.microsoft.com/office/drawing/2014/main" id="{E6C93DA9-D045-6A4D-C597-239CBB132D49}"/>
              </a:ext>
            </a:extLst>
          </p:cNvPr>
          <p:cNvSpPr txBox="1"/>
          <p:nvPr/>
        </p:nvSpPr>
        <p:spPr>
          <a:xfrm>
            <a:off x="488458" y="6231977"/>
            <a:ext cx="5071094" cy="523220"/>
          </a:xfrm>
          <a:prstGeom prst="rect">
            <a:avLst/>
          </a:prstGeom>
          <a:noFill/>
        </p:spPr>
        <p:txBody>
          <a:bodyPr wrap="square">
            <a:spAutoFit/>
          </a:bodyPr>
          <a:lstStyle/>
          <a:p>
            <a:r>
              <a:rPr lang="en-US" sz="1400" dirty="0"/>
              <a:t>Gaming and Esports lab at North Carolina State University</a:t>
            </a:r>
          </a:p>
          <a:p>
            <a:r>
              <a:rPr lang="en-US" sz="1400" dirty="0">
                <a:hlinkClick r:id="rId3"/>
              </a:rPr>
              <a:t>https://www.lib.ncsu.edu/spaces/gaming-esports-lab</a:t>
            </a:r>
            <a:r>
              <a:rPr lang="en-US" sz="1400" dirty="0"/>
              <a:t> </a:t>
            </a:r>
          </a:p>
        </p:txBody>
      </p:sp>
    </p:spTree>
    <p:extLst>
      <p:ext uri="{BB962C8B-B14F-4D97-AF65-F5344CB8AC3E}">
        <p14:creationId xmlns:p14="http://schemas.microsoft.com/office/powerpoint/2010/main" val="83434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E37E9F-0D7B-3A32-831F-F60BBD6B9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E111DA-60FC-0FC8-293A-2116D6FBDEF2}"/>
              </a:ext>
            </a:extLst>
          </p:cNvPr>
          <p:cNvPicPr>
            <a:picLocks noChangeAspect="1"/>
          </p:cNvPicPr>
          <p:nvPr/>
        </p:nvPicPr>
        <p:blipFill>
          <a:blip r:embed="rId2"/>
          <a:stretch>
            <a:fillRect/>
          </a:stretch>
        </p:blipFill>
        <p:spPr>
          <a:xfrm>
            <a:off x="4283329" y="5215647"/>
            <a:ext cx="7764791" cy="892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78614F9-A070-400E-CBB7-2E92C9407925}"/>
              </a:ext>
            </a:extLst>
          </p:cNvPr>
          <p:cNvPicPr>
            <a:picLocks noChangeAspect="1"/>
          </p:cNvPicPr>
          <p:nvPr/>
        </p:nvPicPr>
        <p:blipFill>
          <a:blip r:embed="rId3"/>
          <a:stretch>
            <a:fillRect/>
          </a:stretch>
        </p:blipFill>
        <p:spPr>
          <a:xfrm>
            <a:off x="6088933" y="3072757"/>
            <a:ext cx="5773934" cy="1862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7DA893FE-3345-B1DF-10BB-0CE71C472C2B}"/>
              </a:ext>
            </a:extLst>
          </p:cNvPr>
          <p:cNvSpPr>
            <a:spLocks noGrp="1"/>
          </p:cNvSpPr>
          <p:nvPr>
            <p:ph type="title"/>
          </p:nvPr>
        </p:nvSpPr>
        <p:spPr>
          <a:xfrm>
            <a:off x="1172509" y="508637"/>
            <a:ext cx="4916424" cy="768283"/>
          </a:xfrm>
        </p:spPr>
        <p:txBody>
          <a:bodyPr anchor="b">
            <a:normAutofit/>
          </a:bodyPr>
          <a:lstStyle/>
          <a:p>
            <a:r>
              <a:rPr lang="en-US" dirty="0"/>
              <a:t>Engaging IF folks</a:t>
            </a:r>
          </a:p>
        </p:txBody>
      </p:sp>
      <p:sp>
        <p:nvSpPr>
          <p:cNvPr id="3" name="Content Placeholder 2">
            <a:extLst>
              <a:ext uri="{FF2B5EF4-FFF2-40B4-BE49-F238E27FC236}">
                <a16:creationId xmlns:a16="http://schemas.microsoft.com/office/drawing/2014/main" id="{DC713216-2514-9975-29A1-8FE788DEC338}"/>
              </a:ext>
            </a:extLst>
          </p:cNvPr>
          <p:cNvSpPr>
            <a:spLocks noGrp="1"/>
          </p:cNvSpPr>
          <p:nvPr>
            <p:ph idx="1"/>
          </p:nvPr>
        </p:nvSpPr>
        <p:spPr>
          <a:xfrm>
            <a:off x="612648" y="1642353"/>
            <a:ext cx="5252351" cy="3352434"/>
          </a:xfrm>
        </p:spPr>
        <p:txBody>
          <a:bodyPr>
            <a:normAutofit fontScale="92500"/>
          </a:bodyPr>
          <a:lstStyle/>
          <a:p>
            <a:r>
              <a:rPr lang="en-US" sz="1800" dirty="0"/>
              <a:t>Following my presentation at </a:t>
            </a:r>
            <a:r>
              <a:rPr lang="en-US" sz="1800" dirty="0" err="1"/>
              <a:t>NarraScope</a:t>
            </a:r>
            <a:r>
              <a:rPr lang="en-US" sz="1800" dirty="0"/>
              <a:t> last year, I held focus groups open to anyone from the IF community</a:t>
            </a:r>
          </a:p>
          <a:p>
            <a:r>
              <a:rPr lang="en-US" sz="1800" dirty="0"/>
              <a:t>6 people participated across two focus group sessions</a:t>
            </a:r>
          </a:p>
          <a:p>
            <a:r>
              <a:rPr lang="en-US" sz="1800" dirty="0"/>
              <a:t>Covered similar questions as library interviews, but focusing on IF author perspective</a:t>
            </a:r>
          </a:p>
          <a:p>
            <a:r>
              <a:rPr lang="en-US" sz="1800" dirty="0"/>
              <a:t>A summary of those conversations was shared on </a:t>
            </a:r>
            <a:r>
              <a:rPr lang="en-US" sz="1800" dirty="0" err="1"/>
              <a:t>IntFiction</a:t>
            </a:r>
            <a:r>
              <a:rPr lang="en-US" sz="1800" dirty="0"/>
              <a:t> for further discussion</a:t>
            </a:r>
          </a:p>
        </p:txBody>
      </p:sp>
      <p:sp>
        <p:nvSpPr>
          <p:cNvPr id="9" name="TextBox 8">
            <a:extLst>
              <a:ext uri="{FF2B5EF4-FFF2-40B4-BE49-F238E27FC236}">
                <a16:creationId xmlns:a16="http://schemas.microsoft.com/office/drawing/2014/main" id="{A3C595F8-6F64-9DBB-D101-E060AB9F1780}"/>
              </a:ext>
            </a:extLst>
          </p:cNvPr>
          <p:cNvSpPr txBox="1"/>
          <p:nvPr/>
        </p:nvSpPr>
        <p:spPr>
          <a:xfrm>
            <a:off x="1700784" y="6298632"/>
            <a:ext cx="8586651" cy="369332"/>
          </a:xfrm>
          <a:prstGeom prst="rect">
            <a:avLst/>
          </a:prstGeom>
          <a:noFill/>
        </p:spPr>
        <p:txBody>
          <a:bodyPr wrap="square">
            <a:spAutoFit/>
          </a:bodyPr>
          <a:lstStyle/>
          <a:p>
            <a:r>
              <a:rPr lang="en-US" dirty="0">
                <a:hlinkClick r:id="rId4"/>
              </a:rPr>
              <a:t>https://intfiction.org/t/lets-talk-about-collecting-narrative-games-in-libraries/</a:t>
            </a:r>
            <a:r>
              <a:rPr lang="en-US" dirty="0"/>
              <a:t> </a:t>
            </a:r>
          </a:p>
        </p:txBody>
      </p:sp>
    </p:spTree>
    <p:extLst>
      <p:ext uri="{BB962C8B-B14F-4D97-AF65-F5344CB8AC3E}">
        <p14:creationId xmlns:p14="http://schemas.microsoft.com/office/powerpoint/2010/main" val="834851007"/>
      </p:ext>
    </p:extLst>
  </p:cSld>
  <p:clrMapOvr>
    <a:masterClrMapping/>
  </p:clrMapOvr>
</p:sld>
</file>

<file path=ppt/theme/theme1.xml><?xml version="1.0" encoding="utf-8"?>
<a:theme xmlns:a="http://schemas.openxmlformats.org/drawingml/2006/main" name="VanillaVTI">
  <a:themeElements>
    <a:clrScheme name="AnalogousFromRegularSeed_2SEEDS">
      <a:dk1>
        <a:srgbClr val="000000"/>
      </a:dk1>
      <a:lt1>
        <a:srgbClr val="FFFFFF"/>
      </a:lt1>
      <a:dk2>
        <a:srgbClr val="30241B"/>
      </a:dk2>
      <a:lt2>
        <a:srgbClr val="F0F2F3"/>
      </a:lt2>
      <a:accent1>
        <a:srgbClr val="D56917"/>
      </a:accent1>
      <a:accent2>
        <a:srgbClr val="E72B29"/>
      </a:accent2>
      <a:accent3>
        <a:srgbClr val="B9A221"/>
      </a:accent3>
      <a:accent4>
        <a:srgbClr val="17AFD5"/>
      </a:accent4>
      <a:accent5>
        <a:srgbClr val="2971E7"/>
      </a:accent5>
      <a:accent6>
        <a:srgbClr val="403ADB"/>
      </a:accent6>
      <a:hlink>
        <a:srgbClr val="3F88B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483</TotalTime>
  <Words>1317</Words>
  <Application>Microsoft Office PowerPoint</Application>
  <PresentationFormat>Widescreen</PresentationFormat>
  <Paragraphs>98</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Neue Haas Grotesk Text Pro</vt:lpstr>
      <vt:lpstr>VanillaVTI</vt:lpstr>
      <vt:lpstr>Let’s Keep Talking about Collecting Narrative Games in Libraries</vt:lpstr>
      <vt:lpstr>Greetings from library world!  I’m here because I think digital games should be in libraries!</vt:lpstr>
      <vt:lpstr>PowerPoint Presentation</vt:lpstr>
      <vt:lpstr>Libraries cannot currently collect and provide access to digitally-distributed games…or at least not in a legally sound way.</vt:lpstr>
      <vt:lpstr>PowerPoint Presentation</vt:lpstr>
      <vt:lpstr>If libraries want to keep collecting and providing access to games…</vt:lpstr>
      <vt:lpstr>What I’ve done since last year’s NarraScope…</vt:lpstr>
      <vt:lpstr>Engaging libraries</vt:lpstr>
      <vt:lpstr>Engaging IF folks</vt:lpstr>
      <vt:lpstr>Engaging game developers more broadly</vt:lpstr>
      <vt:lpstr>Overall, both libraries and game developers want to see games in libraries and largely align on the why and the how. </vt:lpstr>
      <vt:lpstr>What would the library actually collect?</vt:lpstr>
      <vt:lpstr>“My concern with a third party is the third party is not guaranteed not to be commercial. Some of those third parties that provide content to those libraries are for-profit models, whereas a library ostensibly, usually but not always, is not a for-profit model. I'd be more comfortable with those files being stored there.  But then again, I'm also aware that that may not be practical for every single library to have its own server, quite frankly. So, I think that's kind of a sticky question.”</vt:lpstr>
      <vt:lpstr>How would library users access and use the games?</vt:lpstr>
      <vt:lpstr>PowerPoint Presentation</vt:lpstr>
      <vt:lpstr>“Given 35,000 undergraduates at [our school], we tend to go for unlimited as much as possible just because you never know how many people need to access a work at one time.”</vt:lpstr>
      <vt:lpstr>PowerPoint Presentation</vt:lpstr>
      <vt:lpstr>“Yeah, I feel like the library is just another access point. For free games, we understand that when it's available, the whole internet could play it at once.” </vt:lpstr>
      <vt:lpstr>PowerPoint Presentation</vt:lpstr>
      <vt:lpstr>What else would libraries need to do to manage game collections?</vt:lpstr>
      <vt:lpstr>Big questions remain about who would be responsible for long-term preservation of digital games…</vt:lpstr>
      <vt:lpstr>What obligations would libraries and developers have to each other?</vt:lpstr>
      <vt:lpstr>Both libraries and developers would be interested in getting usage statistics for games in library collections, but this is another area that would be much easier to manage through some external platform.</vt:lpstr>
      <vt:lpstr>How much would libraries pay for games?</vt:lpstr>
      <vt:lpstr>PowerPoint Presentation</vt:lpstr>
      <vt:lpstr>PowerPoint Presentation</vt:lpstr>
      <vt:lpstr>Open questions and challenges</vt:lpstr>
      <vt:lpstr>What now?</vt:lpstr>
      <vt:lpstr>Thanks! I’ll be happy to answer any questions now.   Or email me at ccpost@uncg.edu.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Keep Talking about Collecting Narrative Games in Libraries</dc:title>
  <dc:creator>Colin Post (He/Him/His)</dc:creator>
  <cp:lastModifiedBy>Colin Post (He/Him/His)</cp:lastModifiedBy>
  <cp:revision>16</cp:revision>
  <dcterms:created xsi:type="dcterms:W3CDTF">2024-06-04T20:14:06Z</dcterms:created>
  <dcterms:modified xsi:type="dcterms:W3CDTF">2024-06-20T17:43:42Z</dcterms:modified>
</cp:coreProperties>
</file>